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60" r:id="rId5"/>
  </p:sldMasterIdLst>
  <p:notesMasterIdLst>
    <p:notesMasterId r:id="rId333"/>
  </p:notesMasterIdLst>
  <p:handoutMasterIdLst>
    <p:handoutMasterId r:id="rId334"/>
  </p:handoutMasterIdLst>
  <p:sldIdLst>
    <p:sldId id="542" r:id="rId6"/>
    <p:sldId id="563" r:id="rId7"/>
    <p:sldId id="564" r:id="rId8"/>
    <p:sldId id="565" r:id="rId9"/>
    <p:sldId id="566" r:id="rId10"/>
    <p:sldId id="594" r:id="rId11"/>
    <p:sldId id="596" r:id="rId12"/>
    <p:sldId id="600" r:id="rId13"/>
    <p:sldId id="595" r:id="rId14"/>
    <p:sldId id="602" r:id="rId15"/>
    <p:sldId id="601" r:id="rId16"/>
    <p:sldId id="597" r:id="rId17"/>
    <p:sldId id="598" r:id="rId18"/>
    <p:sldId id="599" r:id="rId19"/>
    <p:sldId id="568" r:id="rId20"/>
    <p:sldId id="569" r:id="rId21"/>
    <p:sldId id="651" r:id="rId22"/>
    <p:sldId id="572" r:id="rId23"/>
    <p:sldId id="573" r:id="rId24"/>
    <p:sldId id="574" r:id="rId25"/>
    <p:sldId id="603" r:id="rId26"/>
    <p:sldId id="604" r:id="rId27"/>
    <p:sldId id="576" r:id="rId28"/>
    <p:sldId id="577" r:id="rId29"/>
    <p:sldId id="578" r:id="rId30"/>
    <p:sldId id="584" r:id="rId31"/>
    <p:sldId id="579" r:id="rId32"/>
    <p:sldId id="581" r:id="rId33"/>
    <p:sldId id="580" r:id="rId34"/>
    <p:sldId id="585" r:id="rId35"/>
    <p:sldId id="583" r:id="rId36"/>
    <p:sldId id="586" r:id="rId37"/>
    <p:sldId id="587" r:id="rId38"/>
    <p:sldId id="588" r:id="rId39"/>
    <p:sldId id="589" r:id="rId40"/>
    <p:sldId id="592" r:id="rId41"/>
    <p:sldId id="590" r:id="rId42"/>
    <p:sldId id="593" r:id="rId43"/>
    <p:sldId id="605" r:id="rId44"/>
    <p:sldId id="607" r:id="rId45"/>
    <p:sldId id="608" r:id="rId46"/>
    <p:sldId id="610" r:id="rId47"/>
    <p:sldId id="611" r:id="rId48"/>
    <p:sldId id="612" r:id="rId49"/>
    <p:sldId id="613" r:id="rId50"/>
    <p:sldId id="615" r:id="rId51"/>
    <p:sldId id="616" r:id="rId52"/>
    <p:sldId id="614" r:id="rId53"/>
    <p:sldId id="617" r:id="rId54"/>
    <p:sldId id="618" r:id="rId55"/>
    <p:sldId id="619" r:id="rId56"/>
    <p:sldId id="620" r:id="rId57"/>
    <p:sldId id="621" r:id="rId58"/>
    <p:sldId id="632" r:id="rId59"/>
    <p:sldId id="633" r:id="rId60"/>
    <p:sldId id="636" r:id="rId61"/>
    <p:sldId id="634" r:id="rId62"/>
    <p:sldId id="623" r:id="rId63"/>
    <p:sldId id="635" r:id="rId64"/>
    <p:sldId id="637" r:id="rId65"/>
    <p:sldId id="638" r:id="rId66"/>
    <p:sldId id="639" r:id="rId67"/>
    <p:sldId id="640" r:id="rId68"/>
    <p:sldId id="641" r:id="rId69"/>
    <p:sldId id="642" r:id="rId70"/>
    <p:sldId id="643" r:id="rId71"/>
    <p:sldId id="644" r:id="rId72"/>
    <p:sldId id="645" r:id="rId73"/>
    <p:sldId id="646" r:id="rId74"/>
    <p:sldId id="647" r:id="rId75"/>
    <p:sldId id="648" r:id="rId76"/>
    <p:sldId id="649" r:id="rId77"/>
    <p:sldId id="650" r:id="rId78"/>
    <p:sldId id="491" r:id="rId79"/>
    <p:sldId id="653" r:id="rId80"/>
    <p:sldId id="663" r:id="rId81"/>
    <p:sldId id="664" r:id="rId82"/>
    <p:sldId id="665" r:id="rId83"/>
    <p:sldId id="657" r:id="rId84"/>
    <p:sldId id="658" r:id="rId85"/>
    <p:sldId id="654" r:id="rId86"/>
    <p:sldId id="660" r:id="rId87"/>
    <p:sldId id="661" r:id="rId88"/>
    <p:sldId id="662" r:id="rId89"/>
    <p:sldId id="666" r:id="rId90"/>
    <p:sldId id="668" r:id="rId91"/>
    <p:sldId id="669" r:id="rId92"/>
    <p:sldId id="670" r:id="rId93"/>
    <p:sldId id="671" r:id="rId94"/>
    <p:sldId id="672" r:id="rId95"/>
    <p:sldId id="675" r:id="rId96"/>
    <p:sldId id="673" r:id="rId97"/>
    <p:sldId id="676" r:id="rId98"/>
    <p:sldId id="677" r:id="rId99"/>
    <p:sldId id="678" r:id="rId100"/>
    <p:sldId id="679" r:id="rId101"/>
    <p:sldId id="714" r:id="rId102"/>
    <p:sldId id="710" r:id="rId103"/>
    <p:sldId id="711" r:id="rId104"/>
    <p:sldId id="713" r:id="rId105"/>
    <p:sldId id="715" r:id="rId106"/>
    <p:sldId id="706" r:id="rId107"/>
    <p:sldId id="716" r:id="rId108"/>
    <p:sldId id="717" r:id="rId109"/>
    <p:sldId id="720" r:id="rId110"/>
    <p:sldId id="721" r:id="rId111"/>
    <p:sldId id="722" r:id="rId112"/>
    <p:sldId id="723" r:id="rId113"/>
    <p:sldId id="724" r:id="rId114"/>
    <p:sldId id="726" r:id="rId115"/>
    <p:sldId id="725" r:id="rId116"/>
    <p:sldId id="727" r:id="rId117"/>
    <p:sldId id="728" r:id="rId118"/>
    <p:sldId id="729" r:id="rId119"/>
    <p:sldId id="730" r:id="rId120"/>
    <p:sldId id="731" r:id="rId121"/>
    <p:sldId id="732" r:id="rId122"/>
    <p:sldId id="733" r:id="rId123"/>
    <p:sldId id="707" r:id="rId124"/>
    <p:sldId id="708" r:id="rId125"/>
    <p:sldId id="709" r:id="rId126"/>
    <p:sldId id="909" r:id="rId127"/>
    <p:sldId id="895" r:id="rId128"/>
    <p:sldId id="896" r:id="rId129"/>
    <p:sldId id="897" r:id="rId130"/>
    <p:sldId id="898" r:id="rId131"/>
    <p:sldId id="886" r:id="rId132"/>
    <p:sldId id="887" r:id="rId133"/>
    <p:sldId id="899" r:id="rId134"/>
    <p:sldId id="888" r:id="rId135"/>
    <p:sldId id="889" r:id="rId136"/>
    <p:sldId id="908" r:id="rId137"/>
    <p:sldId id="900" r:id="rId138"/>
    <p:sldId id="901" r:id="rId139"/>
    <p:sldId id="922" r:id="rId140"/>
    <p:sldId id="920" r:id="rId141"/>
    <p:sldId id="921" r:id="rId142"/>
    <p:sldId id="902" r:id="rId143"/>
    <p:sldId id="903" r:id="rId144"/>
    <p:sldId id="923" r:id="rId145"/>
    <p:sldId id="924" r:id="rId146"/>
    <p:sldId id="925" r:id="rId147"/>
    <p:sldId id="904" r:id="rId148"/>
    <p:sldId id="905" r:id="rId149"/>
    <p:sldId id="906" r:id="rId150"/>
    <p:sldId id="913" r:id="rId151"/>
    <p:sldId id="914" r:id="rId152"/>
    <p:sldId id="915" r:id="rId153"/>
    <p:sldId id="893" r:id="rId154"/>
    <p:sldId id="894" r:id="rId155"/>
    <p:sldId id="907" r:id="rId156"/>
    <p:sldId id="680" r:id="rId157"/>
    <p:sldId id="682" r:id="rId158"/>
    <p:sldId id="683" r:id="rId159"/>
    <p:sldId id="684" r:id="rId160"/>
    <p:sldId id="685" r:id="rId161"/>
    <p:sldId id="686" r:id="rId162"/>
    <p:sldId id="687" r:id="rId163"/>
    <p:sldId id="688" r:id="rId164"/>
    <p:sldId id="689" r:id="rId165"/>
    <p:sldId id="690" r:id="rId166"/>
    <p:sldId id="691" r:id="rId167"/>
    <p:sldId id="692" r:id="rId168"/>
    <p:sldId id="735" r:id="rId169"/>
    <p:sldId id="695" r:id="rId170"/>
    <p:sldId id="736" r:id="rId171"/>
    <p:sldId id="737" r:id="rId172"/>
    <p:sldId id="734" r:id="rId173"/>
    <p:sldId id="693" r:id="rId174"/>
    <p:sldId id="936" r:id="rId175"/>
    <p:sldId id="934" r:id="rId176"/>
    <p:sldId id="935" r:id="rId177"/>
    <p:sldId id="937" r:id="rId178"/>
    <p:sldId id="938" r:id="rId179"/>
    <p:sldId id="939" r:id="rId180"/>
    <p:sldId id="940" r:id="rId181"/>
    <p:sldId id="941" r:id="rId182"/>
    <p:sldId id="942" r:id="rId183"/>
    <p:sldId id="740" r:id="rId184"/>
    <p:sldId id="738" r:id="rId185"/>
    <p:sldId id="741" r:id="rId186"/>
    <p:sldId id="681" r:id="rId187"/>
    <p:sldId id="931" r:id="rId188"/>
    <p:sldId id="932" r:id="rId189"/>
    <p:sldId id="697" r:id="rId190"/>
    <p:sldId id="696" r:id="rId191"/>
    <p:sldId id="698" r:id="rId192"/>
    <p:sldId id="927" r:id="rId193"/>
    <p:sldId id="926" r:id="rId194"/>
    <p:sldId id="701" r:id="rId195"/>
    <p:sldId id="766" r:id="rId196"/>
    <p:sldId id="700" r:id="rId197"/>
    <p:sldId id="702" r:id="rId198"/>
    <p:sldId id="703" r:id="rId199"/>
    <p:sldId id="704" r:id="rId200"/>
    <p:sldId id="705" r:id="rId201"/>
    <p:sldId id="742" r:id="rId202"/>
    <p:sldId id="744" r:id="rId203"/>
    <p:sldId id="745" r:id="rId204"/>
    <p:sldId id="746" r:id="rId205"/>
    <p:sldId id="747" r:id="rId206"/>
    <p:sldId id="748" r:id="rId207"/>
    <p:sldId id="749" r:id="rId208"/>
    <p:sldId id="750" r:id="rId209"/>
    <p:sldId id="752" r:id="rId210"/>
    <p:sldId id="751" r:id="rId211"/>
    <p:sldId id="754" r:id="rId212"/>
    <p:sldId id="753" r:id="rId213"/>
    <p:sldId id="755" r:id="rId214"/>
    <p:sldId id="756" r:id="rId215"/>
    <p:sldId id="757" r:id="rId216"/>
    <p:sldId id="758" r:id="rId217"/>
    <p:sldId id="759" r:id="rId218"/>
    <p:sldId id="760" r:id="rId219"/>
    <p:sldId id="761" r:id="rId220"/>
    <p:sldId id="767" r:id="rId221"/>
    <p:sldId id="768" r:id="rId222"/>
    <p:sldId id="764" r:id="rId223"/>
    <p:sldId id="763" r:id="rId224"/>
    <p:sldId id="769" r:id="rId225"/>
    <p:sldId id="771" r:id="rId226"/>
    <p:sldId id="774" r:id="rId227"/>
    <p:sldId id="929" r:id="rId228"/>
    <p:sldId id="930" r:id="rId229"/>
    <p:sldId id="792" r:id="rId230"/>
    <p:sldId id="775" r:id="rId231"/>
    <p:sldId id="793" r:id="rId232"/>
    <p:sldId id="794" r:id="rId233"/>
    <p:sldId id="791" r:id="rId234"/>
    <p:sldId id="776" r:id="rId235"/>
    <p:sldId id="777" r:id="rId236"/>
    <p:sldId id="778" r:id="rId237"/>
    <p:sldId id="779" r:id="rId238"/>
    <p:sldId id="780" r:id="rId239"/>
    <p:sldId id="781" r:id="rId240"/>
    <p:sldId id="782" r:id="rId241"/>
    <p:sldId id="783" r:id="rId242"/>
    <p:sldId id="784" r:id="rId243"/>
    <p:sldId id="786" r:id="rId244"/>
    <p:sldId id="787" r:id="rId245"/>
    <p:sldId id="788" r:id="rId246"/>
    <p:sldId id="795" r:id="rId247"/>
    <p:sldId id="796" r:id="rId248"/>
    <p:sldId id="797" r:id="rId249"/>
    <p:sldId id="798" r:id="rId250"/>
    <p:sldId id="800" r:id="rId251"/>
    <p:sldId id="801" r:id="rId252"/>
    <p:sldId id="802" r:id="rId253"/>
    <p:sldId id="803" r:id="rId254"/>
    <p:sldId id="807" r:id="rId255"/>
    <p:sldId id="808" r:id="rId256"/>
    <p:sldId id="809" r:id="rId257"/>
    <p:sldId id="810" r:id="rId258"/>
    <p:sldId id="811" r:id="rId259"/>
    <p:sldId id="806" r:id="rId260"/>
    <p:sldId id="812" r:id="rId261"/>
    <p:sldId id="813" r:id="rId262"/>
    <p:sldId id="814" r:id="rId263"/>
    <p:sldId id="815" r:id="rId264"/>
    <p:sldId id="816" r:id="rId265"/>
    <p:sldId id="818" r:id="rId266"/>
    <p:sldId id="819" r:id="rId267"/>
    <p:sldId id="916" r:id="rId268"/>
    <p:sldId id="917" r:id="rId269"/>
    <p:sldId id="918" r:id="rId270"/>
    <p:sldId id="919" r:id="rId271"/>
    <p:sldId id="824" r:id="rId272"/>
    <p:sldId id="825" r:id="rId273"/>
    <p:sldId id="826" r:id="rId274"/>
    <p:sldId id="827" r:id="rId275"/>
    <p:sldId id="828" r:id="rId276"/>
    <p:sldId id="829" r:id="rId277"/>
    <p:sldId id="830" r:id="rId278"/>
    <p:sldId id="831" r:id="rId279"/>
    <p:sldId id="857" r:id="rId280"/>
    <p:sldId id="858" r:id="rId281"/>
    <p:sldId id="859" r:id="rId282"/>
    <p:sldId id="861" r:id="rId283"/>
    <p:sldId id="862" r:id="rId284"/>
    <p:sldId id="863" r:id="rId285"/>
    <p:sldId id="832" r:id="rId286"/>
    <p:sldId id="833" r:id="rId287"/>
    <p:sldId id="835" r:id="rId288"/>
    <p:sldId id="836" r:id="rId289"/>
    <p:sldId id="837" r:id="rId290"/>
    <p:sldId id="838" r:id="rId291"/>
    <p:sldId id="839" r:id="rId292"/>
    <p:sldId id="840" r:id="rId293"/>
    <p:sldId id="842" r:id="rId294"/>
    <p:sldId id="843" r:id="rId295"/>
    <p:sldId id="844" r:id="rId296"/>
    <p:sldId id="845" r:id="rId297"/>
    <p:sldId id="846" r:id="rId298"/>
    <p:sldId id="848" r:id="rId299"/>
    <p:sldId id="849" r:id="rId300"/>
    <p:sldId id="850" r:id="rId301"/>
    <p:sldId id="851" r:id="rId302"/>
    <p:sldId id="852" r:id="rId303"/>
    <p:sldId id="853" r:id="rId304"/>
    <p:sldId id="854" r:id="rId305"/>
    <p:sldId id="855" r:id="rId306"/>
    <p:sldId id="856" r:id="rId307"/>
    <p:sldId id="864" r:id="rId308"/>
    <p:sldId id="865" r:id="rId309"/>
    <p:sldId id="866" r:id="rId310"/>
    <p:sldId id="867" r:id="rId311"/>
    <p:sldId id="868" r:id="rId312"/>
    <p:sldId id="869" r:id="rId313"/>
    <p:sldId id="870" r:id="rId314"/>
    <p:sldId id="871" r:id="rId315"/>
    <p:sldId id="872" r:id="rId316"/>
    <p:sldId id="873" r:id="rId317"/>
    <p:sldId id="874" r:id="rId318"/>
    <p:sldId id="876" r:id="rId319"/>
    <p:sldId id="877" r:id="rId320"/>
    <p:sldId id="879" r:id="rId321"/>
    <p:sldId id="878" r:id="rId322"/>
    <p:sldId id="880" r:id="rId323"/>
    <p:sldId id="881" r:id="rId324"/>
    <p:sldId id="884" r:id="rId325"/>
    <p:sldId id="883" r:id="rId326"/>
    <p:sldId id="944" r:id="rId327"/>
    <p:sldId id="945" r:id="rId328"/>
    <p:sldId id="946" r:id="rId329"/>
    <p:sldId id="947" r:id="rId330"/>
    <p:sldId id="948" r:id="rId331"/>
    <p:sldId id="949" r:id="rId3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en Ma" initials="HM" lastIdx="8" clrIdx="0">
    <p:extLst>
      <p:ext uri="{19B8F6BF-5375-455C-9EA6-DF929625EA0E}">
        <p15:presenceInfo xmlns:p15="http://schemas.microsoft.com/office/powerpoint/2012/main" userId="S::h39ma@uwaterloo.ca::4aa6ba6b-28b9-4551-b5e5-d7c03b19eb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00"/>
    <a:srgbClr val="FFFFFF"/>
    <a:srgbClr val="FF0000"/>
    <a:srgbClr val="404040"/>
    <a:srgbClr val="8000B3"/>
    <a:srgbClr val="00B0F0"/>
    <a:srgbClr val="F1F1F1"/>
    <a:srgbClr val="FAEB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5" autoAdjust="0"/>
    <p:restoredTop sz="97386" autoAdjust="0"/>
  </p:normalViewPr>
  <p:slideViewPr>
    <p:cSldViewPr snapToGrid="0">
      <p:cViewPr varScale="1">
        <p:scale>
          <a:sx n="155" d="100"/>
          <a:sy n="155" d="100"/>
        </p:scale>
        <p:origin x="48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21" Type="http://schemas.openxmlformats.org/officeDocument/2006/relationships/slide" Target="slides/slide16.xml"/><Relationship Id="rId63" Type="http://schemas.openxmlformats.org/officeDocument/2006/relationships/slide" Target="slides/slide58.xml"/><Relationship Id="rId159" Type="http://schemas.openxmlformats.org/officeDocument/2006/relationships/slide" Target="slides/slide154.xml"/><Relationship Id="rId324" Type="http://schemas.openxmlformats.org/officeDocument/2006/relationships/slide" Target="slides/slide319.xml"/><Relationship Id="rId170" Type="http://schemas.openxmlformats.org/officeDocument/2006/relationships/slide" Target="slides/slide165.xml"/><Relationship Id="rId226" Type="http://schemas.openxmlformats.org/officeDocument/2006/relationships/slide" Target="slides/slide221.xml"/><Relationship Id="rId268" Type="http://schemas.openxmlformats.org/officeDocument/2006/relationships/slide" Target="slides/slide263.xml"/><Relationship Id="rId32" Type="http://schemas.openxmlformats.org/officeDocument/2006/relationships/slide" Target="slides/slide27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33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81" Type="http://schemas.openxmlformats.org/officeDocument/2006/relationships/slide" Target="slides/slide176.xml"/><Relationship Id="rId237" Type="http://schemas.openxmlformats.org/officeDocument/2006/relationships/slide" Target="slides/slide232.xml"/><Relationship Id="rId279" Type="http://schemas.openxmlformats.org/officeDocument/2006/relationships/slide" Target="slides/slide274.xml"/><Relationship Id="rId43" Type="http://schemas.openxmlformats.org/officeDocument/2006/relationships/slide" Target="slides/slide38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48" Type="http://schemas.openxmlformats.org/officeDocument/2006/relationships/slide" Target="slides/slide243.xml"/><Relationship Id="rId12" Type="http://schemas.openxmlformats.org/officeDocument/2006/relationships/slide" Target="slides/slide7.xml"/><Relationship Id="rId108" Type="http://schemas.openxmlformats.org/officeDocument/2006/relationships/slide" Target="slides/slide103.xml"/><Relationship Id="rId315" Type="http://schemas.openxmlformats.org/officeDocument/2006/relationships/slide" Target="slides/slide310.xml"/><Relationship Id="rId54" Type="http://schemas.openxmlformats.org/officeDocument/2006/relationships/slide" Target="slides/slide49.xml"/><Relationship Id="rId96" Type="http://schemas.openxmlformats.org/officeDocument/2006/relationships/slide" Target="slides/slide91.xml"/><Relationship Id="rId161" Type="http://schemas.openxmlformats.org/officeDocument/2006/relationships/slide" Target="slides/slide156.xml"/><Relationship Id="rId217" Type="http://schemas.openxmlformats.org/officeDocument/2006/relationships/slide" Target="slides/slide212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326" Type="http://schemas.openxmlformats.org/officeDocument/2006/relationships/slide" Target="slides/slide321.xml"/><Relationship Id="rId65" Type="http://schemas.openxmlformats.org/officeDocument/2006/relationships/slide" Target="slides/slide60.xml"/><Relationship Id="rId130" Type="http://schemas.openxmlformats.org/officeDocument/2006/relationships/slide" Target="slides/slide125.xml"/><Relationship Id="rId172" Type="http://schemas.openxmlformats.org/officeDocument/2006/relationships/slide" Target="slides/slide167.xml"/><Relationship Id="rId228" Type="http://schemas.openxmlformats.org/officeDocument/2006/relationships/slide" Target="slides/slide223.xml"/><Relationship Id="rId281" Type="http://schemas.openxmlformats.org/officeDocument/2006/relationships/slide" Target="slides/slide276.xml"/><Relationship Id="rId337" Type="http://schemas.openxmlformats.org/officeDocument/2006/relationships/viewProps" Target="viewProps.xml"/><Relationship Id="rId34" Type="http://schemas.openxmlformats.org/officeDocument/2006/relationships/slide" Target="slides/slide29.xml"/><Relationship Id="rId76" Type="http://schemas.openxmlformats.org/officeDocument/2006/relationships/slide" Target="slides/slide71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83" Type="http://schemas.openxmlformats.org/officeDocument/2006/relationships/slide" Target="slides/slide178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45" Type="http://schemas.openxmlformats.org/officeDocument/2006/relationships/slide" Target="slides/slide40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17" Type="http://schemas.openxmlformats.org/officeDocument/2006/relationships/slide" Target="slides/slide312.xml"/><Relationship Id="rId338" Type="http://schemas.openxmlformats.org/officeDocument/2006/relationships/theme" Target="theme/theme1.xml"/><Relationship Id="rId8" Type="http://schemas.openxmlformats.org/officeDocument/2006/relationships/slide" Target="slides/slide3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219" Type="http://schemas.openxmlformats.org/officeDocument/2006/relationships/slide" Target="slides/slide214.xml"/><Relationship Id="rId230" Type="http://schemas.openxmlformats.org/officeDocument/2006/relationships/slide" Target="slides/slide225.xml"/><Relationship Id="rId251" Type="http://schemas.openxmlformats.org/officeDocument/2006/relationships/slide" Target="slides/slide246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7" Type="http://schemas.openxmlformats.org/officeDocument/2006/relationships/slide" Target="slides/slide302.xml"/><Relationship Id="rId328" Type="http://schemas.openxmlformats.org/officeDocument/2006/relationships/slide" Target="slides/slide323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220" Type="http://schemas.openxmlformats.org/officeDocument/2006/relationships/slide" Target="slides/slide215.xml"/><Relationship Id="rId241" Type="http://schemas.openxmlformats.org/officeDocument/2006/relationships/slide" Target="slides/slide23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8" Type="http://schemas.openxmlformats.org/officeDocument/2006/relationships/slide" Target="slides/slide313.xml"/><Relationship Id="rId339" Type="http://schemas.openxmlformats.org/officeDocument/2006/relationships/tableStyles" Target="tableStyles.xml"/><Relationship Id="rId78" Type="http://schemas.openxmlformats.org/officeDocument/2006/relationships/slide" Target="slides/slide73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64" Type="http://schemas.openxmlformats.org/officeDocument/2006/relationships/slide" Target="slides/slide159.xml"/><Relationship Id="rId185" Type="http://schemas.openxmlformats.org/officeDocument/2006/relationships/slide" Target="slides/slide180.xml"/><Relationship Id="rId9" Type="http://schemas.openxmlformats.org/officeDocument/2006/relationships/slide" Target="slides/slide4.xml"/><Relationship Id="rId210" Type="http://schemas.openxmlformats.org/officeDocument/2006/relationships/slide" Target="slides/slide205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slide" Target="slides/slide303.xml"/><Relationship Id="rId329" Type="http://schemas.openxmlformats.org/officeDocument/2006/relationships/slide" Target="slides/slide324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slide" Target="slides/slide314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330" Type="http://schemas.openxmlformats.org/officeDocument/2006/relationships/slide" Target="slides/slide325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slide" Target="slides/slide304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slide" Target="slides/slide315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slide" Target="slides/slide305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331" Type="http://schemas.openxmlformats.org/officeDocument/2006/relationships/slide" Target="slides/slide326.xml"/><Relationship Id="rId1" Type="http://schemas.openxmlformats.org/officeDocument/2006/relationships/customXml" Target="../customXml/item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slide" Target="slides/slide316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slide" Target="slides/slide306.xml"/><Relationship Id="rId332" Type="http://schemas.openxmlformats.org/officeDocument/2006/relationships/slide" Target="slides/slide327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slide" Target="slides/slide317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slide" Target="slides/slide307.xml"/><Relationship Id="rId333" Type="http://schemas.openxmlformats.org/officeDocument/2006/relationships/notesMaster" Target="notesMasters/notesMaster1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14" Type="http://schemas.openxmlformats.org/officeDocument/2006/relationships/slide" Target="slides/slide209.xml"/><Relationship Id="rId235" Type="http://schemas.openxmlformats.org/officeDocument/2006/relationships/slide" Target="slides/slide230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302" Type="http://schemas.openxmlformats.org/officeDocument/2006/relationships/slide" Target="slides/slide297.xml"/><Relationship Id="rId323" Type="http://schemas.openxmlformats.org/officeDocument/2006/relationships/slide" Target="slides/slide318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5" Type="http://schemas.openxmlformats.org/officeDocument/2006/relationships/slide" Target="slides/slide220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313" Type="http://schemas.openxmlformats.org/officeDocument/2006/relationships/slide" Target="slides/slide308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94" Type="http://schemas.openxmlformats.org/officeDocument/2006/relationships/slide" Target="slides/slide89.xml"/><Relationship Id="rId148" Type="http://schemas.openxmlformats.org/officeDocument/2006/relationships/slide" Target="slides/slide143.xml"/><Relationship Id="rId169" Type="http://schemas.openxmlformats.org/officeDocument/2006/relationships/slide" Target="slides/slide164.xml"/><Relationship Id="rId33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303" Type="http://schemas.openxmlformats.org/officeDocument/2006/relationships/slide" Target="slides/slide298.xml"/><Relationship Id="rId42" Type="http://schemas.openxmlformats.org/officeDocument/2006/relationships/slide" Target="slides/slide37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53" Type="http://schemas.openxmlformats.org/officeDocument/2006/relationships/slide" Target="slides/slide48.xml"/><Relationship Id="rId149" Type="http://schemas.openxmlformats.org/officeDocument/2006/relationships/slide" Target="slides/slide144.xml"/><Relationship Id="rId314" Type="http://schemas.openxmlformats.org/officeDocument/2006/relationships/slide" Target="slides/slide309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16" Type="http://schemas.openxmlformats.org/officeDocument/2006/relationships/slide" Target="slides/slide211.xml"/><Relationship Id="rId258" Type="http://schemas.openxmlformats.org/officeDocument/2006/relationships/slide" Target="slides/slide253.xml"/><Relationship Id="rId22" Type="http://schemas.openxmlformats.org/officeDocument/2006/relationships/slide" Target="slides/slide17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325" Type="http://schemas.openxmlformats.org/officeDocument/2006/relationships/slide" Target="slides/slide320.xml"/><Relationship Id="rId171" Type="http://schemas.openxmlformats.org/officeDocument/2006/relationships/slide" Target="slides/slide166.xml"/><Relationship Id="rId227" Type="http://schemas.openxmlformats.org/officeDocument/2006/relationships/slide" Target="slides/slide222.xml"/><Relationship Id="rId269" Type="http://schemas.openxmlformats.org/officeDocument/2006/relationships/slide" Target="slides/slide264.xml"/><Relationship Id="rId33" Type="http://schemas.openxmlformats.org/officeDocument/2006/relationships/slide" Target="slides/slide28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336" Type="http://schemas.openxmlformats.org/officeDocument/2006/relationships/presProps" Target="presProps.xml"/><Relationship Id="rId75" Type="http://schemas.openxmlformats.org/officeDocument/2006/relationships/slide" Target="slides/slide70.xml"/><Relationship Id="rId140" Type="http://schemas.openxmlformats.org/officeDocument/2006/relationships/slide" Target="slides/slide135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44" Type="http://schemas.openxmlformats.org/officeDocument/2006/relationships/slide" Target="slides/slide39.xml"/><Relationship Id="rId86" Type="http://schemas.openxmlformats.org/officeDocument/2006/relationships/slide" Target="slides/slide81.xml"/><Relationship Id="rId151" Type="http://schemas.openxmlformats.org/officeDocument/2006/relationships/slide" Target="slides/slide146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316" Type="http://schemas.openxmlformats.org/officeDocument/2006/relationships/slide" Target="slides/slide311.xml"/><Relationship Id="rId55" Type="http://schemas.openxmlformats.org/officeDocument/2006/relationships/slide" Target="slides/slide50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62" Type="http://schemas.openxmlformats.org/officeDocument/2006/relationships/slide" Target="slides/slide157.xml"/><Relationship Id="rId218" Type="http://schemas.openxmlformats.org/officeDocument/2006/relationships/slide" Target="slides/slide213.xml"/><Relationship Id="rId271" Type="http://schemas.openxmlformats.org/officeDocument/2006/relationships/slide" Target="slides/slide266.xml"/><Relationship Id="rId24" Type="http://schemas.openxmlformats.org/officeDocument/2006/relationships/slide" Target="slides/slide19.xml"/><Relationship Id="rId66" Type="http://schemas.openxmlformats.org/officeDocument/2006/relationships/slide" Target="slides/slide61.xml"/><Relationship Id="rId131" Type="http://schemas.openxmlformats.org/officeDocument/2006/relationships/slide" Target="slides/slide126.xml"/><Relationship Id="rId327" Type="http://schemas.openxmlformats.org/officeDocument/2006/relationships/slide" Target="slides/slide32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Sheet1!$A$4:$A$5</c:f>
              <c:strCache>
                <c:ptCount val="2"/>
                <c:pt idx="0">
                  <c:v>Kernel Search</c:v>
                </c:pt>
                <c:pt idx="1">
                  <c:v>Traditional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5593</c:v>
                </c:pt>
                <c:pt idx="1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  </c:v>
                </c:pt>
                <c:pt idx="1">
                  <c:v>  </c:v>
                </c:pt>
                <c:pt idx="2">
                  <c:v>Kernel Search</c:v>
                </c:pt>
                <c:pt idx="3">
                  <c:v>Traditional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783</c:v>
                </c:pt>
                <c:pt idx="1">
                  <c:v>1170</c:v>
                </c:pt>
                <c:pt idx="2">
                  <c:v>5593</c:v>
                </c:pt>
                <c:pt idx="3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Machine Learning</c:v>
                </c:pt>
                <c:pt idx="1">
                  <c:v>Optimization</c:v>
                </c:pt>
                <c:pt idx="2">
                  <c:v>Kernel Search</c:v>
                </c:pt>
                <c:pt idx="3">
                  <c:v>Traditional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783</c:v>
                </c:pt>
                <c:pt idx="1">
                  <c:v>1170</c:v>
                </c:pt>
                <c:pt idx="2">
                  <c:v>5593</c:v>
                </c:pt>
                <c:pt idx="3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376AC5-93A8-8569-59FC-A7F58D5611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42D86-4AA3-7A42-DCA2-45A34211D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517E-E151-463B-92EA-35AE554DC282}" type="datetimeFigureOut">
              <a:rPr lang="en-CA" smtClean="0"/>
              <a:t>2023-10-09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590A1-EC39-F1E9-6E2B-5817055E8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8ECC4-E9EB-DBA5-0D7B-FBFE009542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5CCD7-AD9D-40DB-9E66-F81524F407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34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B604F-A3C5-3447-9B34-F7D420116D74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51ECD-071B-1E43-B543-F4B8610E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2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7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3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79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1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10 -20 15 -15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8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10 -20 15 -15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6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10 -20 15 -15</a:t>
            </a:r>
          </a:p>
          <a:p>
            <a:r>
              <a:rPr lang="en-US" dirty="0"/>
              <a:t>-40 -10 -45 -15</a:t>
            </a:r>
          </a:p>
          <a:p>
            <a:r>
              <a:rPr lang="en-US" dirty="0"/>
              <a:t>0 30 -5 25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5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4B742F7-0227-754C-A204-9FB6E00B7B13}" type="datetime1">
              <a:rPr lang="en-CA" smtClean="0"/>
              <a:t>2023-10-09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2311648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 userDrawn="1"/>
        </p:nvSpPr>
        <p:spPr>
          <a:xfrm>
            <a:off x="2288114" y="198582"/>
            <a:ext cx="2285296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 userDrawn="1"/>
        </p:nvSpPr>
        <p:spPr>
          <a:xfrm>
            <a:off x="4573410" y="198582"/>
            <a:ext cx="2285296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 userDrawn="1"/>
        </p:nvSpPr>
        <p:spPr>
          <a:xfrm>
            <a:off x="6858705" y="198582"/>
            <a:ext cx="2285296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 userDrawn="1"/>
        </p:nvSpPr>
        <p:spPr>
          <a:xfrm>
            <a:off x="1" y="0"/>
            <a:ext cx="9143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1156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1" y="1396192"/>
            <a:ext cx="4157035" cy="670270"/>
          </a:xfrm>
        </p:spPr>
        <p:txBody>
          <a:bodyPr anchor="b">
            <a:noAutofit/>
          </a:bodyPr>
          <a:lstStyle>
            <a:lvl1pPr marL="0" indent="0">
              <a:buNone/>
              <a:defRPr sz="2100" b="1" baseline="0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1" y="2184401"/>
            <a:ext cx="4157035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1"/>
            <a:ext cx="4195094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6D05-E0AE-2243-BFAC-23D2826616DE}" type="datetime1">
              <a:rPr lang="en-CA" smtClean="0"/>
              <a:t>2023-10-09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BD75-567E-E546-8563-D9C05F5E4A8F}" type="datetime1">
              <a:rPr lang="en-CA" smtClean="0"/>
              <a:t>2023-10-09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200C-BD3D-E64D-9D3A-1E705A62E9B4}" type="datetime1">
              <a:rPr lang="en-CA" smtClean="0"/>
              <a:t>2023-10-09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BE4D-2138-8546-A677-AAE13F5572E1}" type="datetime1">
              <a:rPr lang="en-CA" smtClean="0"/>
              <a:t>2023-10-09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8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4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5710" y="6335310"/>
            <a:ext cx="885836" cy="250337"/>
          </a:xfrm>
        </p:spPr>
        <p:txBody>
          <a:bodyPr/>
          <a:lstStyle/>
          <a:p>
            <a:fld id="{02E84A03-99A2-264C-8BB4-A39FFB6AB042}" type="datetime1">
              <a:rPr lang="en-CA" smtClean="0"/>
              <a:t>2023-10-09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5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5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203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5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628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495661"/>
            <a:ext cx="4080486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2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9710" y="6335310"/>
            <a:ext cx="885836" cy="250337"/>
          </a:xfrm>
        </p:spPr>
        <p:txBody>
          <a:bodyPr/>
          <a:lstStyle/>
          <a:p>
            <a:fld id="{C8A8D445-B60B-B240-924F-AAD2FDC3AC35}" type="datetime1">
              <a:rPr lang="en-CA" smtClean="0"/>
              <a:t>2023-10-09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2" y="6335310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59728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7" y="24090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2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3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3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0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/>
          <a:p>
            <a:fld id="{9B03E23F-3279-3B4E-ACAF-B39872BF590A}" type="datetime1">
              <a:rPr lang="en-CA" smtClean="0"/>
              <a:t>2023-10-09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9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02D20-2405-7A45-A4F6-0834D7A8E682}" type="datetime1">
              <a:rPr lang="en-CA" smtClean="0"/>
              <a:t>2023-10-09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14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3030E5-4C9D-4E4B-8697-2753498B975A}" type="datetime1">
              <a:rPr lang="en-CA" smtClean="0"/>
              <a:t>2023-10-09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19" y="4581237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631-97B7-2846-99A0-0B72BA0DFA3A}" type="datetime1">
              <a:rPr lang="en-CA" smtClean="0"/>
              <a:t>2023-10-09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5" y="1207407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6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0AD817D-2F3A-CB4A-9AA2-C17F6DB1481B}" type="datetime1">
              <a:rPr lang="en-CA" smtClean="0"/>
              <a:t>2023-10-09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9144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069" y="4682836"/>
            <a:ext cx="8043863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F923-458D-E74B-A849-71AD3BEDEF57}" type="datetime1">
              <a:rPr lang="en-CA" smtClean="0"/>
              <a:t>2023-10-09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6" y="1322335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1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>
                <a:solidFill>
                  <a:srgbClr val="000000"/>
                </a:solidFill>
              </a:rPr>
              <a:pPr/>
              <a:t>10/9/2023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7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891436"/>
            <a:ext cx="3425624" cy="966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AB3E57-0D10-5440-9DB9-B78C4F37C40F}" type="datetime1">
              <a:rPr lang="en-CA" smtClean="0"/>
              <a:t>2023-10-09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188981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297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02B77B-D9E4-ED4C-BC5F-D414FA615E33}" type="datetime1">
              <a:rPr lang="en-CA" smtClean="0"/>
              <a:t>2023-10-09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77962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922121"/>
            <a:ext cx="3425624" cy="9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6DA8-BF53-EF44-972B-B5BB7BA5240D}" type="datetime1">
              <a:rPr lang="en-CA" smtClean="0"/>
              <a:t>2023-10-09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8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35B724-2103-D646-8965-5FCF14D7FF87}" type="datetime1">
              <a:rPr lang="en-CA" smtClean="0"/>
              <a:t>2023-10-09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3" y="434109"/>
            <a:ext cx="528456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6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709739"/>
            <a:ext cx="7049630" cy="2852737"/>
          </a:xfrm>
        </p:spPr>
        <p:txBody>
          <a:bodyPr anchor="b">
            <a:norm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4589464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4A6B-D8C5-E84F-8BCB-E214D212F510}" type="datetime1">
              <a:rPr lang="en-CA" smtClean="0"/>
              <a:t>2023-10-09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3" y="992541"/>
            <a:ext cx="7657427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1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1" y="4947814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E1D-F539-9F48-ADE9-D4909A5B5B4D}" type="datetime1">
              <a:rPr lang="en-CA" smtClean="0"/>
              <a:t>2023-10-09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53593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2" y="1413164"/>
            <a:ext cx="4190141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4" y="1413164"/>
            <a:ext cx="4243965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0940-C45A-1242-A30B-8055EBB248B6}" type="datetime1">
              <a:rPr lang="en-CA" smtClean="0"/>
              <a:t>2023-10-09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26" y="6114733"/>
            <a:ext cx="2446874" cy="6914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269816"/>
            <a:ext cx="8677297" cy="4738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6C21CAE-C741-3340-9643-95B11A7DBBF8}" type="datetime1">
              <a:rPr lang="en-CA" smtClean="0"/>
              <a:t>2023-10-09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98582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0136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8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2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27" y="5990481"/>
            <a:ext cx="2446874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3" y="434109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413164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>
                <a:solidFill>
                  <a:srgbClr val="000000"/>
                </a:solidFill>
              </a:rPr>
              <a:pPr/>
              <a:t>10/9/2023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7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7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73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83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39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3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19.png"/><Relationship Id="rId7" Type="http://schemas.openxmlformats.org/officeDocument/2006/relationships/image" Target="../media/image14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4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10" Type="http://schemas.openxmlformats.org/officeDocument/2006/relationships/image" Target="../media/image156.png"/><Relationship Id="rId4" Type="http://schemas.openxmlformats.org/officeDocument/2006/relationships/image" Target="../media/image148.png"/><Relationship Id="rId9" Type="http://schemas.openxmlformats.org/officeDocument/2006/relationships/image" Target="../media/image155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10" Type="http://schemas.openxmlformats.org/officeDocument/2006/relationships/image" Target="../media/image156.png"/><Relationship Id="rId4" Type="http://schemas.openxmlformats.org/officeDocument/2006/relationships/image" Target="../media/image148.png"/><Relationship Id="rId9" Type="http://schemas.openxmlformats.org/officeDocument/2006/relationships/image" Target="../media/image155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7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10" Type="http://schemas.openxmlformats.org/officeDocument/2006/relationships/image" Target="../media/image160.png"/><Relationship Id="rId4" Type="http://schemas.openxmlformats.org/officeDocument/2006/relationships/image" Target="../media/image148.png"/><Relationship Id="rId9" Type="http://schemas.openxmlformats.org/officeDocument/2006/relationships/image" Target="../media/image159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70.png"/><Relationship Id="rId7" Type="http://schemas.openxmlformats.org/officeDocument/2006/relationships/image" Target="../media/image1142.png"/><Relationship Id="rId12" Type="http://schemas.openxmlformats.org/officeDocument/2006/relationships/image" Target="../media/image5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52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1162.png"/><Relationship Id="rId7" Type="http://schemas.openxmlformats.org/officeDocument/2006/relationships/image" Target="../media/image1190.png"/><Relationship Id="rId12" Type="http://schemas.openxmlformats.org/officeDocument/2006/relationships/image" Target="../media/image550.png"/><Relationship Id="rId2" Type="http://schemas.openxmlformats.org/officeDocument/2006/relationships/image" Target="../media/image1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1181.png"/><Relationship Id="rId10" Type="http://schemas.openxmlformats.org/officeDocument/2006/relationships/image" Target="../media/image530.png"/><Relationship Id="rId4" Type="http://schemas.openxmlformats.org/officeDocument/2006/relationships/image" Target="../media/image1172.png"/><Relationship Id="rId9" Type="http://schemas.openxmlformats.org/officeDocument/2006/relationships/image" Target="../media/image520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70.png"/><Relationship Id="rId7" Type="http://schemas.openxmlformats.org/officeDocument/2006/relationships/image" Target="../media/image1142.png"/><Relationship Id="rId12" Type="http://schemas.openxmlformats.org/officeDocument/2006/relationships/image" Target="../media/image5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52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0.png"/><Relationship Id="rId4" Type="http://schemas.openxmlformats.org/officeDocument/2006/relationships/image" Target="../media/image77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90.png"/><Relationship Id="rId7" Type="http://schemas.openxmlformats.org/officeDocument/2006/relationships/image" Target="../media/image75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0.png"/><Relationship Id="rId4" Type="http://schemas.openxmlformats.org/officeDocument/2006/relationships/image" Target="../media/image80.png"/><Relationship Id="rId9" Type="http://schemas.openxmlformats.org/officeDocument/2006/relationships/image" Target="../media/image830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1211.png"/><Relationship Id="rId7" Type="http://schemas.openxmlformats.org/officeDocument/2006/relationships/image" Target="../media/image750.png"/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0.png"/><Relationship Id="rId5" Type="http://schemas.openxmlformats.org/officeDocument/2006/relationships/image" Target="../media/image810.png"/><Relationship Id="rId4" Type="http://schemas.openxmlformats.org/officeDocument/2006/relationships/image" Target="../media/image1222.png"/><Relationship Id="rId9" Type="http://schemas.openxmlformats.org/officeDocument/2006/relationships/image" Target="../media/image1241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4.png"/><Relationship Id="rId7" Type="http://schemas.openxmlformats.org/officeDocument/2006/relationships/image" Target="../media/image88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4.png"/><Relationship Id="rId7" Type="http://schemas.openxmlformats.org/officeDocument/2006/relationships/image" Target="../media/image88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790.png"/><Relationship Id="rId7" Type="http://schemas.openxmlformats.org/officeDocument/2006/relationships/image" Target="../media/image88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3.png"/><Relationship Id="rId5" Type="http://schemas.openxmlformats.org/officeDocument/2006/relationships/image" Target="../media/image86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73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950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10.png"/><Relationship Id="rId4" Type="http://schemas.openxmlformats.org/officeDocument/2006/relationships/image" Target="../media/image85.png"/><Relationship Id="rId9" Type="http://schemas.openxmlformats.org/officeDocument/2006/relationships/image" Target="../media/image970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73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0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51.png"/><Relationship Id="rId7" Type="http://schemas.openxmlformats.org/officeDocument/2006/relationships/image" Target="../media/image1090.png"/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0.png"/><Relationship Id="rId11" Type="http://schemas.openxmlformats.org/officeDocument/2006/relationships/image" Target="../media/image1131.png"/><Relationship Id="rId5" Type="http://schemas.openxmlformats.org/officeDocument/2006/relationships/image" Target="../media/image1070.png"/><Relationship Id="rId10" Type="http://schemas.openxmlformats.org/officeDocument/2006/relationships/image" Target="../media/image1120.png"/><Relationship Id="rId4" Type="http://schemas.openxmlformats.org/officeDocument/2006/relationships/image" Target="../media/image1061.png"/><Relationship Id="rId9" Type="http://schemas.openxmlformats.org/officeDocument/2006/relationships/image" Target="../media/image1111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110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0.png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1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20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1.png"/><Relationship Id="rId3" Type="http://schemas.openxmlformats.org/officeDocument/2006/relationships/image" Target="../media/image161.png"/><Relationship Id="rId7" Type="http://schemas.openxmlformats.org/officeDocument/2006/relationships/image" Target="../media/image11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0.png"/><Relationship Id="rId5" Type="http://schemas.openxmlformats.org/officeDocument/2006/relationships/image" Target="../media/image1100.png"/><Relationship Id="rId4" Type="http://schemas.openxmlformats.org/officeDocument/2006/relationships/image" Target="../media/image1210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0.png"/><Relationship Id="rId4" Type="http://schemas.openxmlformats.org/officeDocument/2006/relationships/image" Target="../media/image1460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0.png"/><Relationship Id="rId4" Type="http://schemas.openxmlformats.org/officeDocument/2006/relationships/image" Target="../media/image1530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0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0.png"/><Relationship Id="rId5" Type="http://schemas.openxmlformats.org/officeDocument/2006/relationships/image" Target="../media/image1600.png"/><Relationship Id="rId4" Type="http://schemas.openxmlformats.org/officeDocument/2006/relationships/image" Target="../media/image159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7" Type="http://schemas.openxmlformats.org/officeDocument/2006/relationships/image" Target="../media/image162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0.png"/><Relationship Id="rId5" Type="http://schemas.openxmlformats.org/officeDocument/2006/relationships/image" Target="../media/image1600.png"/><Relationship Id="rId4" Type="http://schemas.openxmlformats.org/officeDocument/2006/relationships/image" Target="../media/image1590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30.png"/><Relationship Id="rId7" Type="http://schemas.openxmlformats.org/officeDocument/2006/relationships/image" Target="../media/image75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165.png"/><Relationship Id="rId4" Type="http://schemas.openxmlformats.org/officeDocument/2006/relationships/image" Target="../media/image1640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30.png"/><Relationship Id="rId7" Type="http://schemas.openxmlformats.org/officeDocument/2006/relationships/image" Target="../media/image75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168.png"/><Relationship Id="rId5" Type="http://schemas.openxmlformats.org/officeDocument/2006/relationships/image" Target="../media/image165.png"/><Relationship Id="rId10" Type="http://schemas.openxmlformats.org/officeDocument/2006/relationships/image" Target="../media/image167.png"/><Relationship Id="rId4" Type="http://schemas.openxmlformats.org/officeDocument/2006/relationships/image" Target="../media/image1640.png"/><Relationship Id="rId9" Type="http://schemas.openxmlformats.org/officeDocument/2006/relationships/image" Target="../media/image166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83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170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173.png"/><Relationship Id="rId4" Type="http://schemas.openxmlformats.org/officeDocument/2006/relationships/image" Target="../media/image74.png"/><Relationship Id="rId9" Type="http://schemas.openxmlformats.org/officeDocument/2006/relationships/image" Target="../media/image172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78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9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90.png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92.png"/><Relationship Id="rId7" Type="http://schemas.openxmlformats.org/officeDocument/2006/relationships/image" Target="../media/image10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12.png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92.png"/><Relationship Id="rId7" Type="http://schemas.openxmlformats.org/officeDocument/2006/relationships/image" Target="../media/image11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96.png"/><Relationship Id="rId5" Type="http://schemas.openxmlformats.org/officeDocument/2006/relationships/image" Target="../media/image102.png"/><Relationship Id="rId10" Type="http://schemas.openxmlformats.org/officeDocument/2006/relationships/image" Target="../media/image195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0" Type="http://schemas.openxmlformats.org/officeDocument/2006/relationships/image" Target="../media/image195.png"/><Relationship Id="rId4" Type="http://schemas.openxmlformats.org/officeDocument/2006/relationships/image" Target="../media/image193.png"/><Relationship Id="rId9" Type="http://schemas.openxmlformats.org/officeDocument/2006/relationships/image" Target="../media/image106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2.png"/></Relationships>
</file>

<file path=ppt/slides/_rels/slide3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2023-06-22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424" y="1874793"/>
            <a:ext cx="7729152" cy="18992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An Adaptive Calibration Algorithm Using Progressive Measurement and Accelerated Measurement Prediction</a:t>
            </a:r>
            <a:endParaRPr lang="en-US" sz="14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639466" y="40326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908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4568825" y="3689350"/>
            <a:ext cx="1034256" cy="184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5603081" y="3874294"/>
            <a:ext cx="321469" cy="9120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845786" y="1966311"/>
            <a:ext cx="3446077" cy="3446077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4263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BE803-7DFE-6C2C-A658-2824E7279701}"/>
              </a:ext>
            </a:extLst>
          </p:cNvPr>
          <p:cNvSpPr txBox="1"/>
          <p:nvPr/>
        </p:nvSpPr>
        <p:spPr>
          <a:xfrm>
            <a:off x="1143000" y="3056235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Open Sans" panose="020B0606030504020204" pitchFamily="34" charset="0"/>
              </a:rPr>
              <a:t>1.24            0.99  </a:t>
            </a:r>
            <a:endParaRPr lang="en-CA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97CE1-EDE9-9B56-813D-02A073BF4986}"/>
              </a:ext>
            </a:extLst>
          </p:cNvPr>
          <p:cNvSpPr txBox="1"/>
          <p:nvPr/>
        </p:nvSpPr>
        <p:spPr>
          <a:xfrm>
            <a:off x="1657350" y="3979565"/>
            <a:ext cx="725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Total                           Excluding Pre-characterization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1197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45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FFFA0-63E1-BD46-EA82-E1B1781D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F8B95-E1BF-4EFC-090F-2DC6CDE6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9" y="1088708"/>
            <a:ext cx="3803181" cy="3603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E0D5A6-3329-14D9-032B-E873BB806C97}"/>
              </a:ext>
            </a:extLst>
          </p:cNvPr>
          <p:cNvSpPr txBox="1"/>
          <p:nvPr/>
        </p:nvSpPr>
        <p:spPr>
          <a:xfrm>
            <a:off x="565619" y="5047734"/>
            <a:ext cx="457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Phase RMSE: 1.102 degrees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Gain RMSE: -23.779 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BF1C7-D61C-0585-6EB3-D1F37A8903FF}"/>
              </a:ext>
            </a:extLst>
          </p:cNvPr>
          <p:cNvSpPr txBox="1"/>
          <p:nvPr/>
        </p:nvSpPr>
        <p:spPr>
          <a:xfrm>
            <a:off x="395756" y="570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This Algorithm: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556 measurements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E968E9-ABE2-CAAA-99BE-A5820DA4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56" y="1088708"/>
            <a:ext cx="3699048" cy="3598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DE5378-09D9-C6CE-CC3F-2AD54EF21D2D}"/>
              </a:ext>
            </a:extLst>
          </p:cNvPr>
          <p:cNvSpPr txBox="1"/>
          <p:nvPr/>
        </p:nvSpPr>
        <p:spPr>
          <a:xfrm>
            <a:off x="4967756" y="5042973"/>
            <a:ext cx="391589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Phase RMSE: 0.884 degrees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Gain RMSE: -24.201 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81A636-EAD2-DC5F-0BCA-8C1A56789A7F}"/>
              </a:ext>
            </a:extLst>
          </p:cNvPr>
          <p:cNvSpPr txBox="1"/>
          <p:nvPr/>
        </p:nvSpPr>
        <p:spPr>
          <a:xfrm>
            <a:off x="4967756" y="570981"/>
            <a:ext cx="3992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Traditional: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4096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73242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548B7-1131-D60B-A59E-77A053B3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71" y="1196975"/>
            <a:ext cx="4789966" cy="44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</p:spTree>
    <p:extLst>
      <p:ext uri="{BB962C8B-B14F-4D97-AF65-F5344CB8AC3E}">
        <p14:creationId xmlns:p14="http://schemas.microsoft.com/office/powerpoint/2010/main" val="1366482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C27694-990C-02A0-8D1A-AB2807522F6E}"/>
              </a:ext>
            </a:extLst>
          </p:cNvPr>
          <p:cNvCxnSpPr>
            <a:cxnSpLocks/>
          </p:cNvCxnSpPr>
          <p:nvPr/>
        </p:nvCxnSpPr>
        <p:spPr>
          <a:xfrm flipV="1">
            <a:off x="6162171" y="3114078"/>
            <a:ext cx="462341" cy="1456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6C74CC-518C-DAC1-4381-16C081ECF789}"/>
              </a:ext>
            </a:extLst>
          </p:cNvPr>
          <p:cNvCxnSpPr>
            <a:cxnSpLocks/>
          </p:cNvCxnSpPr>
          <p:nvPr/>
        </p:nvCxnSpPr>
        <p:spPr>
          <a:xfrm flipH="1" flipV="1">
            <a:off x="5887780" y="2742101"/>
            <a:ext cx="158750" cy="4807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/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blipFill>
                <a:blip r:embed="rId2"/>
                <a:stretch>
                  <a:fillRect l="-20455" r="-909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/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blipFill>
                <a:blip r:embed="rId3"/>
                <a:stretch>
                  <a:fillRect l="-17391" r="-86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6329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C27694-990C-02A0-8D1A-AB2807522F6E}"/>
              </a:ext>
            </a:extLst>
          </p:cNvPr>
          <p:cNvCxnSpPr>
            <a:cxnSpLocks/>
          </p:cNvCxnSpPr>
          <p:nvPr/>
        </p:nvCxnSpPr>
        <p:spPr>
          <a:xfrm flipV="1">
            <a:off x="6162171" y="3114078"/>
            <a:ext cx="462341" cy="1456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6C74CC-518C-DAC1-4381-16C081ECF789}"/>
              </a:ext>
            </a:extLst>
          </p:cNvPr>
          <p:cNvCxnSpPr>
            <a:cxnSpLocks/>
          </p:cNvCxnSpPr>
          <p:nvPr/>
        </p:nvCxnSpPr>
        <p:spPr>
          <a:xfrm flipH="1" flipV="1">
            <a:off x="5887780" y="2742101"/>
            <a:ext cx="158750" cy="4807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/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blipFill>
                <a:blip r:embed="rId2"/>
                <a:stretch>
                  <a:fillRect l="-20455" r="-909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/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blipFill>
                <a:blip r:embed="rId3"/>
                <a:stretch>
                  <a:fillRect l="-17391" r="-86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/>
          <p:nvPr/>
        </p:nvCxnSpPr>
        <p:spPr>
          <a:xfrm>
            <a:off x="6192065" y="3313160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0ADFD06C-4B64-2F01-B13A-CFFA59510E93}"/>
              </a:ext>
            </a:extLst>
          </p:cNvPr>
          <p:cNvSpPr/>
          <p:nvPr/>
        </p:nvSpPr>
        <p:spPr>
          <a:xfrm rot="1379152">
            <a:off x="6287016" y="3184341"/>
            <a:ext cx="159533" cy="195159"/>
          </a:xfrm>
          <a:prstGeom prst="arc">
            <a:avLst>
              <a:gd name="adj1" fmla="val 16200000"/>
              <a:gd name="adj2" fmla="val 2106312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EF197F-1F65-0246-7C5F-F45280455D8A}"/>
                  </a:ext>
                </a:extLst>
              </p:cNvPr>
              <p:cNvSpPr txBox="1"/>
              <p:nvPr/>
            </p:nvSpPr>
            <p:spPr>
              <a:xfrm>
                <a:off x="6877982" y="2994584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EF197F-1F65-0246-7C5F-F45280455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982" y="2994584"/>
                <a:ext cx="279820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1A5DB7D6-BF2D-5D63-EC11-74BBC851B48A}"/>
              </a:ext>
            </a:extLst>
          </p:cNvPr>
          <p:cNvSpPr/>
          <p:nvPr/>
        </p:nvSpPr>
        <p:spPr>
          <a:xfrm rot="20451139">
            <a:off x="5944566" y="3114857"/>
            <a:ext cx="298543" cy="396605"/>
          </a:xfrm>
          <a:prstGeom prst="arc">
            <a:avLst>
              <a:gd name="adj1" fmla="val 16200000"/>
              <a:gd name="adj2" fmla="val 136239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5A97D3-BE44-0CD6-56D9-DB92C31CAD77}"/>
                  </a:ext>
                </a:extLst>
              </p:cNvPr>
              <p:cNvSpPr txBox="1"/>
              <p:nvPr/>
            </p:nvSpPr>
            <p:spPr>
              <a:xfrm>
                <a:off x="6109288" y="2845353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5A97D3-BE44-0CD6-56D9-DB92C31CA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88" y="2845353"/>
                <a:ext cx="28514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1758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898258" y="2955820"/>
            <a:ext cx="493206" cy="87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8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1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3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1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0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12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5091062" y="3316670"/>
            <a:ext cx="931119" cy="2959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5815013" y="2477434"/>
            <a:ext cx="249489" cy="751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18F7E-4598-2D69-18EB-3FA4B0ACCF2A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18F7E-4598-2D69-18EB-3FA4B0AC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/>
              <p:nvPr/>
            </p:nvSpPr>
            <p:spPr>
              <a:xfrm>
                <a:off x="5348030" y="343660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30" y="3436603"/>
                <a:ext cx="6985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/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2F248-6862-B415-03D5-8DD79D2BCD05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2F248-6862-B415-03D5-8DD79D2BC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3006ED-B021-EDAA-2652-7AD29F95B6C9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3006ED-B021-EDAA-2652-7AD29F95B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6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4062413" y="3689350"/>
            <a:ext cx="506412" cy="1030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2805113" y="4587925"/>
            <a:ext cx="1264838" cy="1317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0411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5143749" y="3316670"/>
            <a:ext cx="878432" cy="6113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5730856" y="2210188"/>
            <a:ext cx="333646" cy="10185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/>
              <p:nvPr/>
            </p:nvSpPr>
            <p:spPr>
              <a:xfrm>
                <a:off x="5580023" y="344603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3" y="3446033"/>
                <a:ext cx="6985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/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22FA0-ACEE-606E-7442-7F42C8F53966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22FA0-ACEE-606E-7442-7F42C8F5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4E0356-F7BB-8182-D692-115C38E1B152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4E0356-F7BB-8182-D692-115C38E1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16190-1783-61CB-18AA-6E15AC066A12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16190-1783-61CB-18AA-6E15AC066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54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2876550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2876550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21367A-82F9-B3BE-9FA5-7165FFDB24E5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21367A-82F9-B3BE-9FA5-7165FFDB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C7FC6-08CE-0437-D23A-C0525EED2B96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C7FC6-08CE-0437-D23A-C0525EED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38AC7F-65DD-309D-C817-726FD521606D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38AC7F-65DD-309D-C817-726FD5216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19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317797" y="3435894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317798" y="3435895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0115A-3D1A-3E53-7559-1E69A483574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0115A-3D1A-3E53-7559-1E69A483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262E98-333B-18CE-5F33-37EF8D87897C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262E98-333B-18CE-5F33-37EF8D878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09E25B-ED5F-5742-9669-EF992DFDF5DE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09E25B-ED5F-5742-9669-EF992DFD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9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4295775" y="3833563"/>
            <a:ext cx="1091203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V="1">
            <a:off x="5386979" y="3422106"/>
            <a:ext cx="0" cy="4114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2A5528-4F6D-088E-1D51-6112D2C8D3F6}"/>
                  </a:ext>
                </a:extLst>
              </p:cNvPr>
              <p:cNvSpPr txBox="1"/>
              <p:nvPr/>
            </p:nvSpPr>
            <p:spPr>
              <a:xfrm>
                <a:off x="3950050" y="3818265"/>
                <a:ext cx="178265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2A5528-4F6D-088E-1D51-6112D2C8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050" y="3818265"/>
                <a:ext cx="1782652" cy="391582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F44505-26A9-8967-8196-0AB236E084BA}"/>
                  </a:ext>
                </a:extLst>
              </p:cNvPr>
              <p:cNvSpPr txBox="1"/>
              <p:nvPr/>
            </p:nvSpPr>
            <p:spPr>
              <a:xfrm>
                <a:off x="5155204" y="3413343"/>
                <a:ext cx="178265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F44505-26A9-8967-8196-0AB236E0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04" y="3413343"/>
                <a:ext cx="1782652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B9603B2B-5A23-F8B5-2BAE-61168DCCEC0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0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10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 flipV="1">
            <a:off x="4898258" y="2955820"/>
            <a:ext cx="493206" cy="87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0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>
            <a:off x="4953000" y="1862386"/>
            <a:ext cx="1854994" cy="9394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>
            <a:off x="4953000" y="1862386"/>
            <a:ext cx="1854994" cy="9394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74FB1F-4B97-F7C3-C595-BA8218AA7A50}"/>
              </a:ext>
            </a:extLst>
          </p:cNvPr>
          <p:cNvSpPr txBox="1"/>
          <p:nvPr/>
        </p:nvSpPr>
        <p:spPr>
          <a:xfrm>
            <a:off x="260349" y="1013511"/>
            <a:ext cx="406112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Reference point doesn’t need to be at DC offset &gt; No need for measuring DC offset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The vector profile near the reference point need to be well defined &gt; select reference point near the center of the constellation but it doesn’t have to be THE CENTER.</a:t>
            </a:r>
          </a:p>
        </p:txBody>
      </p:sp>
    </p:spTree>
    <p:extLst>
      <p:ext uri="{BB962C8B-B14F-4D97-AF65-F5344CB8AC3E}">
        <p14:creationId xmlns:p14="http://schemas.microsoft.com/office/powerpoint/2010/main" val="12155322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D663D-785E-34AB-017A-F957AF8F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E0D6D-EA4F-03C1-CB45-AEE446A9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8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3524250" y="3689350"/>
            <a:ext cx="1044575" cy="3862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3390900" y="2962275"/>
            <a:ext cx="133350" cy="1101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186305" y="2306830"/>
            <a:ext cx="2765039" cy="276503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737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38A3-C77E-2284-D2BD-6061E2C1D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80C00-C4AE-C4AB-9CDD-BB760407D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4AE14-2922-5D6F-7963-CED3BB3D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E57A3-E34A-D9C4-BF6E-00B19D2E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805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2023-08-03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  <a:noFill/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Phase One Summary</a:t>
            </a:r>
            <a:endParaRPr lang="en-US" sz="34400" dirty="0"/>
          </a:p>
        </p:txBody>
      </p:sp>
      <p:pic>
        <p:nvPicPr>
          <p:cNvPr id="10" name="Picture 9" descr="A colorful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7E8ADDA3-4C2F-022E-41A6-009894723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380" r="4900"/>
          <a:stretch/>
        </p:blipFill>
        <p:spPr>
          <a:xfrm>
            <a:off x="-1724187" y="192331"/>
            <a:ext cx="9998861" cy="100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533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707424" y="3020196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dirty="0">
                <a:latin typeface="Abadi Extra Light" panose="020B0204020104020204" pitchFamily="34" charset="0"/>
              </a:rPr>
              <a:t>Sneak Peek</a:t>
            </a:r>
            <a:endParaRPr lang="en-US" sz="34400" dirty="0">
              <a:latin typeface="Abadi Extra Light" panose="020B02040201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EC5203-8C2B-7A6A-C32B-D4690E16995C}"/>
              </a:ext>
            </a:extLst>
          </p:cNvPr>
          <p:cNvSpPr/>
          <p:nvPr/>
        </p:nvSpPr>
        <p:spPr>
          <a:xfrm>
            <a:off x="-2943634" y="-2173193"/>
            <a:ext cx="16412891" cy="16412891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E6DAE1-BE5D-8513-DEC9-A59E37AEEC7E}"/>
              </a:ext>
            </a:extLst>
          </p:cNvPr>
          <p:cNvCxnSpPr>
            <a:cxnSpLocks/>
          </p:cNvCxnSpPr>
          <p:nvPr/>
        </p:nvCxnSpPr>
        <p:spPr>
          <a:xfrm>
            <a:off x="18747766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486E26-F948-1B4B-F9C7-C1FF410ED89A}"/>
              </a:ext>
            </a:extLst>
          </p:cNvPr>
          <p:cNvCxnSpPr>
            <a:cxnSpLocks/>
          </p:cNvCxnSpPr>
          <p:nvPr/>
        </p:nvCxnSpPr>
        <p:spPr>
          <a:xfrm flipV="1">
            <a:off x="2505075" y="-1033238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297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average of all the measured points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/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summing vectors of angle </a:t>
                </a:r>
                <a:r>
                  <a:rPr lang="en-CA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j (ideal position)</a:t>
                </a:r>
              </a:p>
              <a:p>
                <a:endParaRPr lang="en-CA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 (measurement position)</a:t>
                </a:r>
                <a:endParaRPr lang="en-CA" sz="1600" dirty="0">
                  <a:solidFill>
                    <a:schemeClr val="bg1"/>
                  </a:solidFill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blipFill>
                <a:blip r:embed="rId3"/>
                <a:stretch>
                  <a:fillRect l="-524" t="-1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80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point by the DC offset point.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3E344EB-8E39-006D-F866-F70705A635CA}"/>
              </a:ext>
            </a:extLst>
          </p:cNvPr>
          <p:cNvSpPr/>
          <p:nvPr/>
        </p:nvSpPr>
        <p:spPr>
          <a:xfrm>
            <a:off x="3127474" y="38375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/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EC83A1-1F14-69FF-859A-AE87FCF2ADC4}"/>
              </a:ext>
            </a:extLst>
          </p:cNvPr>
          <p:cNvCxnSpPr>
            <a:cxnSpLocks/>
          </p:cNvCxnSpPr>
          <p:nvPr/>
        </p:nvCxnSpPr>
        <p:spPr>
          <a:xfrm>
            <a:off x="2770916" y="3370509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EC34E8-30CD-1F0C-FFA1-66AE79B70B0E}"/>
              </a:ext>
            </a:extLst>
          </p:cNvPr>
          <p:cNvCxnSpPr>
            <a:cxnSpLocks/>
          </p:cNvCxnSpPr>
          <p:nvPr/>
        </p:nvCxnSpPr>
        <p:spPr>
          <a:xfrm>
            <a:off x="2516853" y="3531272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97B0E47-C51B-74E7-D56B-BADA689C61BF}"/>
              </a:ext>
            </a:extLst>
          </p:cNvPr>
          <p:cNvSpPr/>
          <p:nvPr/>
        </p:nvSpPr>
        <p:spPr>
          <a:xfrm>
            <a:off x="2863196" y="399633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/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08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70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/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cartesian point </a:t>
                </a:r>
                <a:r>
                  <a:rPr lang="en-US" sz="1400" dirty="0">
                    <a:solidFill>
                      <a:schemeClr val="bg1"/>
                    </a:solidFill>
                  </a:rPr>
                  <a:t>of circle center whose angle to the DC offset is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blipFill>
                <a:blip r:embed="rId2"/>
                <a:stretch>
                  <a:fillRect l="-532" t="-3529" b="-105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34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/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average radius of circle with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DD7BF1-FCBB-9E23-A1C2-A8B48805EBD1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34028-D791-3638-02FC-F20971685FAB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A1FFAA-9335-AFFA-C0FF-D5A469774233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A8001B-6D9B-C44B-315D-826E33103F5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73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8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9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10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11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4F112D59-9B98-C219-5D79-7286590124C5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AEDA1-E08D-FCCF-DCB5-EA1F3B56940F}"/>
              </a:ext>
            </a:extLst>
          </p:cNvPr>
          <p:cNvGrpSpPr/>
          <p:nvPr/>
        </p:nvGrpSpPr>
        <p:grpSpPr>
          <a:xfrm>
            <a:off x="3487880" y="1026766"/>
            <a:ext cx="938445" cy="974071"/>
            <a:chOff x="3487880" y="1026766"/>
            <a:chExt cx="938445" cy="97407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5BCCF0-6088-3E3D-9C23-2B68DD945E76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27DE07-03BD-69B3-CD6E-9589DADBAE2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9E2D998E-DF84-A829-A0C9-A88E39C2228E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5CC3FB-D6E8-1980-B532-DF6CA04D3E0E}"/>
              </a:ext>
            </a:extLst>
          </p:cNvPr>
          <p:cNvGrpSpPr/>
          <p:nvPr/>
        </p:nvGrpSpPr>
        <p:grpSpPr>
          <a:xfrm>
            <a:off x="3444518" y="2217552"/>
            <a:ext cx="998151" cy="547673"/>
            <a:chOff x="3444518" y="2217552"/>
            <a:chExt cx="998151" cy="54767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79517BE-66BB-0D8E-B0E2-8105FDEE186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BDA244D-A07C-F586-DC12-149DB9C6518E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5D4DABD6-C539-961E-806A-3C4D75CA2C80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426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2763904-A00A-00C6-FCE6-8B7FAB050406}"/>
              </a:ext>
            </a:extLst>
          </p:cNvPr>
          <p:cNvGrpSpPr/>
          <p:nvPr/>
        </p:nvGrpSpPr>
        <p:grpSpPr>
          <a:xfrm rot="1283546">
            <a:off x="2525537" y="2927618"/>
            <a:ext cx="938445" cy="974071"/>
            <a:chOff x="3487880" y="1026766"/>
            <a:chExt cx="938445" cy="9740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57E9524-D757-7D05-C437-D1072EBCA61B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455CA-DD4B-23AD-06F4-8191740E92A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CF9BF07-C382-4DE6-F7F7-81C565885A36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CD7E6C-B65F-B8EA-7C3C-D1F7CC758DFF}"/>
              </a:ext>
            </a:extLst>
          </p:cNvPr>
          <p:cNvGrpSpPr/>
          <p:nvPr/>
        </p:nvGrpSpPr>
        <p:grpSpPr>
          <a:xfrm rot="4042817">
            <a:off x="3083176" y="3151452"/>
            <a:ext cx="998151" cy="547673"/>
            <a:chOff x="3444518" y="2217552"/>
            <a:chExt cx="998151" cy="5476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79C306-EB2E-D547-D646-0F75180BFAE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47BE5F-9416-467C-384E-2D6638D9A2B2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F7F030A-9B1A-EDF3-878C-D411E93A0D25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8AE2A4B1-504D-44FF-C548-1D6525E43776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5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289824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4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50"/>
                            </p:stCondLst>
                            <p:childTnLst>
                              <p:par>
                                <p:cTn id="7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50"/>
                            </p:stCondLst>
                            <p:childTnLst>
                              <p:par>
                                <p:cTn id="9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7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5756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5370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790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(1,end,end))}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/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/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/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𝑆𝑐𝑎𝑙𝑒𝑑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𝐺𝑎𝑖𝑛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𝑃𝑟𝑜𝑓𝑖𝑙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/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788497E-C0A8-6096-F75E-1EA78560893D}"/>
              </a:ext>
            </a:extLst>
          </p:cNvPr>
          <p:cNvSpPr txBox="1">
            <a:spLocks/>
          </p:cNvSpPr>
          <p:nvPr/>
        </p:nvSpPr>
        <p:spPr>
          <a:xfrm>
            <a:off x="1064878" y="5547431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that the phase index “j” is treated as a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/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normalized values for training so that the model can be easily applied to different devices.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339542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blipFill>
                <a:blip r:embed="rId2"/>
                <a:stretch>
                  <a:fillRect l="-16456" t="-24444" r="-50633" b="-4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/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blipFill>
                <a:blip r:embed="rId3"/>
                <a:stretch>
                  <a:fillRect l="-4221" t="-15094" r="-46104" b="-245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ECCFB1-BCA8-936F-4649-650B1A4FD26B}"/>
              </a:ext>
            </a:extLst>
          </p:cNvPr>
          <p:cNvSpPr txBox="1"/>
          <p:nvPr/>
        </p:nvSpPr>
        <p:spPr>
          <a:xfrm>
            <a:off x="594806" y="4061745"/>
            <a:ext cx="34183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Normalized Phase-Corrected Measurement Polar Coordinates</a:t>
            </a:r>
            <a:endParaRPr lang="en-CA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/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blipFill>
                <a:blip r:embed="rId4"/>
                <a:stretch>
                  <a:fillRect l="-2532" r="-2532" b="-86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/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/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blipFill>
                <a:blip r:embed="rId6"/>
                <a:stretch>
                  <a:fillRect r="-1923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/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/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75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2189524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EE3AEB-096B-B66E-A4D0-22617516B236}"/>
              </a:ext>
            </a:extLst>
          </p:cNvPr>
          <p:cNvSpPr/>
          <p:nvPr/>
        </p:nvSpPr>
        <p:spPr>
          <a:xfrm rot="2852247">
            <a:off x="1102933" y="2263219"/>
            <a:ext cx="2331024" cy="26481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/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l="-971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/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blipFill>
                <a:blip r:embed="rId3"/>
                <a:stretch>
                  <a:fillRect l="-98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51F73408-89E5-9DFB-4C39-54C8EFFE406D}"/>
              </a:ext>
            </a:extLst>
          </p:cNvPr>
          <p:cNvSpPr/>
          <p:nvPr/>
        </p:nvSpPr>
        <p:spPr>
          <a:xfrm>
            <a:off x="2682418" y="3395242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/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blipFill>
                <a:blip r:embed="rId4"/>
                <a:stretch>
                  <a:fillRect l="-6612" r="-5785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58E8900-463D-19C9-5DBD-5F38BB9C9769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/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/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blipFill>
                <a:blip r:embed="rId6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/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blipFill>
                <a:blip r:embed="rId7"/>
                <a:stretch>
                  <a:fillRect t="-1786"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/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blipFill>
                <a:blip r:embed="rId8"/>
                <a:stretch>
                  <a:fillRect t="-3922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50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59BEF2B3-D0FD-301F-2AAE-15B9C851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5" y="1383379"/>
            <a:ext cx="5351670" cy="46110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blipFill>
                <a:blip r:embed="rId3"/>
                <a:stretch>
                  <a:fillRect t="-5000" r="-36765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blipFill>
                <a:blip r:embed="rId4"/>
                <a:stretch>
                  <a:fillRect t="-5000" r="-352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blipFill>
                <a:blip r:embed="rId5"/>
                <a:stretch>
                  <a:fillRect r="-1739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blipFill>
                <a:blip r:embed="rId6"/>
                <a:stretch>
                  <a:fillRect r="-27119" b="-58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04D09CD-2167-CEED-61C5-9DDC8EA9CEF2}"/>
              </a:ext>
            </a:extLst>
          </p:cNvPr>
          <p:cNvSpPr>
            <a:spLocks/>
          </p:cNvSpPr>
          <p:nvPr/>
        </p:nvSpPr>
        <p:spPr>
          <a:xfrm>
            <a:off x="4859449" y="1803400"/>
            <a:ext cx="488950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78AFC-E9E4-87E0-DE4B-2118EE13781F}"/>
              </a:ext>
            </a:extLst>
          </p:cNvPr>
          <p:cNvSpPr txBox="1"/>
          <p:nvPr/>
        </p:nvSpPr>
        <p:spPr>
          <a:xfrm>
            <a:off x="6119924" y="1588411"/>
            <a:ext cx="28081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65536 data points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Randomly shuffled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0.7 train, 0.15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0.15 test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CPU using MATLAB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fitnet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default options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optimization function supported on GPU produce worse result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 layer size of 15 is chosen for best observed performance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 88% first point accuracy</a:t>
            </a:r>
          </a:p>
        </p:txBody>
      </p:sp>
    </p:spTree>
    <p:extLst>
      <p:ext uri="{BB962C8B-B14F-4D97-AF65-F5344CB8AC3E}">
        <p14:creationId xmlns:p14="http://schemas.microsoft.com/office/powerpoint/2010/main" val="17145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135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A06E1-4916-D135-5218-F7FE007BACB3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</p:spTree>
    <p:extLst>
      <p:ext uri="{BB962C8B-B14F-4D97-AF65-F5344CB8AC3E}">
        <p14:creationId xmlns:p14="http://schemas.microsoft.com/office/powerpoint/2010/main" val="188333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136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449092" y="618580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8628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137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429912" y="126847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52585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138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 flipV="1">
            <a:off x="2841089" y="2527057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2840087" y="3072660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1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139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98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4256481" y="3440682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4189412" y="2459488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4571999" y="229086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22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91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/>
      <p:bldP spid="1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9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13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32423DD-CB11-ADAD-1D08-F9A47420F2AA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1544902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A46802-B39D-224A-A383-A3659A1BC80B}"/>
              </a:ext>
            </a:extLst>
          </p:cNvPr>
          <p:cNvCxnSpPr>
            <a:cxnSpLocks/>
          </p:cNvCxnSpPr>
          <p:nvPr/>
        </p:nvCxnSpPr>
        <p:spPr>
          <a:xfrm flipH="1">
            <a:off x="2185343" y="2367187"/>
            <a:ext cx="152976" cy="2035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2957800"/>
            <a:ext cx="53663" cy="7139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FC3C3C7-BFAB-FFBA-8508-FDC92C125A11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02809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3057508"/>
            <a:ext cx="46168" cy="6142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4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03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3" grpId="0" animBg="1"/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 flipV="1">
            <a:off x="1354302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 flipV="1">
            <a:off x="1355197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67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53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H="1">
            <a:off x="1202274" y="2217346"/>
            <a:ext cx="1310114" cy="30049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H="1">
            <a:off x="1260388" y="2443836"/>
            <a:ext cx="1262818" cy="2896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0B67DD-B8E8-5777-0B2B-B4DD2A00B806}"/>
              </a:ext>
            </a:extLst>
          </p:cNvPr>
          <p:cNvCxnSpPr>
            <a:cxnSpLocks/>
          </p:cNvCxnSpPr>
          <p:nvPr/>
        </p:nvCxnSpPr>
        <p:spPr>
          <a:xfrm flipH="1">
            <a:off x="1286122" y="2689946"/>
            <a:ext cx="1209675" cy="2774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D6BC438-1203-3114-9909-02EB11560044}"/>
              </a:ext>
            </a:extLst>
          </p:cNvPr>
          <p:cNvCxnSpPr>
            <a:cxnSpLocks/>
          </p:cNvCxnSpPr>
          <p:nvPr/>
        </p:nvCxnSpPr>
        <p:spPr>
          <a:xfrm flipH="1">
            <a:off x="1265276" y="2932611"/>
            <a:ext cx="1204059" cy="27616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A0A4EA-B522-9D41-9D53-62549453AF28}"/>
              </a:ext>
            </a:extLst>
          </p:cNvPr>
          <p:cNvCxnSpPr>
            <a:cxnSpLocks/>
          </p:cNvCxnSpPr>
          <p:nvPr/>
        </p:nvCxnSpPr>
        <p:spPr>
          <a:xfrm flipH="1">
            <a:off x="1260598" y="3146104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661005-3F90-05B9-F377-06BE2D246FE9}"/>
              </a:ext>
            </a:extLst>
          </p:cNvPr>
          <p:cNvCxnSpPr>
            <a:cxnSpLocks/>
          </p:cNvCxnSpPr>
          <p:nvPr/>
        </p:nvCxnSpPr>
        <p:spPr>
          <a:xfrm flipH="1">
            <a:off x="1217890" y="3329438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7FC528-8360-2399-1F55-2F5F77CDE519}"/>
              </a:ext>
            </a:extLst>
          </p:cNvPr>
          <p:cNvCxnSpPr>
            <a:cxnSpLocks/>
          </p:cNvCxnSpPr>
          <p:nvPr/>
        </p:nvCxnSpPr>
        <p:spPr>
          <a:xfrm flipH="1">
            <a:off x="1178745" y="3542483"/>
            <a:ext cx="1226743" cy="2813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2A7598B-516B-7001-DA82-1F5A216060B9}"/>
              </a:ext>
            </a:extLst>
          </p:cNvPr>
          <p:cNvCxnSpPr>
            <a:cxnSpLocks/>
          </p:cNvCxnSpPr>
          <p:nvPr/>
        </p:nvCxnSpPr>
        <p:spPr>
          <a:xfrm flipH="1">
            <a:off x="1102445" y="3757809"/>
            <a:ext cx="1287607" cy="29533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D16EA1-1621-FD7F-F828-C8EAA3E35B23}"/>
              </a:ext>
            </a:extLst>
          </p:cNvPr>
          <p:cNvCxnSpPr>
            <a:cxnSpLocks/>
          </p:cNvCxnSpPr>
          <p:nvPr/>
        </p:nvCxnSpPr>
        <p:spPr>
          <a:xfrm flipH="1">
            <a:off x="1026968" y="3980135"/>
            <a:ext cx="1367894" cy="3137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1E72BE-928B-3358-683E-240F9508629B}"/>
              </a:ext>
            </a:extLst>
          </p:cNvPr>
          <p:cNvCxnSpPr>
            <a:cxnSpLocks/>
          </p:cNvCxnSpPr>
          <p:nvPr/>
        </p:nvCxnSpPr>
        <p:spPr>
          <a:xfrm flipH="1">
            <a:off x="894826" y="4254178"/>
            <a:ext cx="1476708" cy="33870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CAFF6B2-FDBA-2E25-43DA-5FF30E64F159}"/>
              </a:ext>
            </a:extLst>
          </p:cNvPr>
          <p:cNvCxnSpPr>
            <a:cxnSpLocks/>
          </p:cNvCxnSpPr>
          <p:nvPr/>
        </p:nvCxnSpPr>
        <p:spPr>
          <a:xfrm flipH="1">
            <a:off x="702749" y="4537382"/>
            <a:ext cx="1642833" cy="37680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F1F7267-A927-E2B9-EA9E-18617E4499C8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26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3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2537412" y="1548445"/>
            <a:ext cx="1496815" cy="3433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V="1">
            <a:off x="2517281" y="1934070"/>
            <a:ext cx="1399147" cy="32091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85D6BE-9E96-A73B-B67D-95A17B01BC3C}"/>
              </a:ext>
            </a:extLst>
          </p:cNvPr>
          <p:cNvCxnSpPr>
            <a:cxnSpLocks/>
          </p:cNvCxnSpPr>
          <p:nvPr/>
        </p:nvCxnSpPr>
        <p:spPr>
          <a:xfrm flipV="1">
            <a:off x="2505100" y="2257675"/>
            <a:ext cx="1335774" cy="3063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3E94E1-4D79-BC48-A32A-7AEC12A95FBA}"/>
              </a:ext>
            </a:extLst>
          </p:cNvPr>
          <p:cNvCxnSpPr>
            <a:cxnSpLocks/>
          </p:cNvCxnSpPr>
          <p:nvPr/>
        </p:nvCxnSpPr>
        <p:spPr>
          <a:xfrm flipV="1">
            <a:off x="2477264" y="2537030"/>
            <a:ext cx="1306006" cy="29955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9EF4052-E45F-585B-95C1-B42B0ADA9218}"/>
              </a:ext>
            </a:extLst>
          </p:cNvPr>
          <p:cNvCxnSpPr>
            <a:cxnSpLocks/>
          </p:cNvCxnSpPr>
          <p:nvPr/>
        </p:nvCxnSpPr>
        <p:spPr>
          <a:xfrm flipV="1">
            <a:off x="2468573" y="2786117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316847-38F2-6B1C-0931-318B0981BD49}"/>
              </a:ext>
            </a:extLst>
          </p:cNvPr>
          <p:cNvCxnSpPr>
            <a:cxnSpLocks/>
          </p:cNvCxnSpPr>
          <p:nvPr/>
        </p:nvCxnSpPr>
        <p:spPr>
          <a:xfrm flipV="1">
            <a:off x="2480143" y="2994941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461D2E3-2362-EA77-05A1-A69A6BAFEE26}"/>
              </a:ext>
            </a:extLst>
          </p:cNvPr>
          <p:cNvCxnSpPr>
            <a:cxnSpLocks/>
          </p:cNvCxnSpPr>
          <p:nvPr/>
        </p:nvCxnSpPr>
        <p:spPr>
          <a:xfrm flipV="1">
            <a:off x="2432837" y="3229062"/>
            <a:ext cx="1347022" cy="308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E4B193-255C-27F4-9C98-F2060F3CF6B7}"/>
              </a:ext>
            </a:extLst>
          </p:cNvPr>
          <p:cNvCxnSpPr>
            <a:cxnSpLocks/>
          </p:cNvCxnSpPr>
          <p:nvPr/>
        </p:nvCxnSpPr>
        <p:spPr>
          <a:xfrm flipV="1">
            <a:off x="2402956" y="3477269"/>
            <a:ext cx="1389486" cy="31869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D4910CA-9838-2588-2A5F-9BDE847C43C0}"/>
              </a:ext>
            </a:extLst>
          </p:cNvPr>
          <p:cNvCxnSpPr>
            <a:cxnSpLocks/>
          </p:cNvCxnSpPr>
          <p:nvPr/>
        </p:nvCxnSpPr>
        <p:spPr>
          <a:xfrm flipV="1">
            <a:off x="2379205" y="3743476"/>
            <a:ext cx="1434344" cy="3289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BC540E8-BD9D-AD7A-96FF-B9BD93A8D403}"/>
              </a:ext>
            </a:extLst>
          </p:cNvPr>
          <p:cNvCxnSpPr>
            <a:cxnSpLocks/>
          </p:cNvCxnSpPr>
          <p:nvPr/>
        </p:nvCxnSpPr>
        <p:spPr>
          <a:xfrm flipV="1">
            <a:off x="2349990" y="4061340"/>
            <a:ext cx="1497449" cy="3434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D9A96D-5E2D-1EF3-2448-9A61FC6ECAC4}"/>
              </a:ext>
            </a:extLst>
          </p:cNvPr>
          <p:cNvCxnSpPr>
            <a:cxnSpLocks/>
          </p:cNvCxnSpPr>
          <p:nvPr/>
        </p:nvCxnSpPr>
        <p:spPr>
          <a:xfrm flipV="1">
            <a:off x="2326921" y="4434689"/>
            <a:ext cx="1589507" cy="3645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DFA7CFE-AC44-9521-16EE-F4C101B9522B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21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2023-08-03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Phase One Summary</a:t>
            </a:r>
            <a:endParaRPr lang="en-US" sz="3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885B4-A580-7CF7-E3F0-5875444FB104}"/>
              </a:ext>
            </a:extLst>
          </p:cNvPr>
          <p:cNvSpPr/>
          <p:nvPr/>
        </p:nvSpPr>
        <p:spPr>
          <a:xfrm>
            <a:off x="0" y="5394960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AF6EE5-4870-31CB-9BF2-01751C6AF3E6}"/>
              </a:ext>
            </a:extLst>
          </p:cNvPr>
          <p:cNvSpPr/>
          <p:nvPr/>
        </p:nvSpPr>
        <p:spPr>
          <a:xfrm>
            <a:off x="0" y="233887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73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707424" y="3020196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dirty="0"/>
              <a:t>Formulation</a:t>
            </a:r>
            <a:endParaRPr lang="en-US" sz="34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486393-08AC-79DA-0989-701108963D72}"/>
              </a:ext>
            </a:extLst>
          </p:cNvPr>
          <p:cNvSpPr/>
          <p:nvPr/>
        </p:nvSpPr>
        <p:spPr>
          <a:xfrm>
            <a:off x="0" y="5394960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489D16-D7E9-6B2A-3AC8-40822EF6D456}"/>
              </a:ext>
            </a:extLst>
          </p:cNvPr>
          <p:cNvSpPr/>
          <p:nvPr/>
        </p:nvSpPr>
        <p:spPr>
          <a:xfrm>
            <a:off x="0" y="233887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24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73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3059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3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 flipV="1">
            <a:off x="4095780" y="2193633"/>
            <a:ext cx="503230" cy="11828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120050" y="1576387"/>
            <a:ext cx="1163152" cy="615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3465361F-0444-9EF5-55A1-6E3A86E2972D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22647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 flipV="1">
            <a:off x="4279909" y="2028405"/>
            <a:ext cx="319101" cy="13481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317218" y="1858963"/>
            <a:ext cx="1353333" cy="1694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F87B61EC-F958-570D-3A46-B37BB182899B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311116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V="1">
            <a:off x="4599010" y="2286247"/>
            <a:ext cx="842938" cy="1090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</p:cNvCxnSpPr>
          <p:nvPr/>
        </p:nvCxnSpPr>
        <p:spPr>
          <a:xfrm>
            <a:off x="5441948" y="2286247"/>
            <a:ext cx="1245639" cy="6721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21281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7986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2802287" y="1588912"/>
            <a:ext cx="3576240" cy="3576240"/>
          </a:xfrm>
          <a:prstGeom prst="arc">
            <a:avLst>
              <a:gd name="adj1" fmla="val 16200000"/>
              <a:gd name="adj2" fmla="val 1692165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5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7986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2802287" y="1588912"/>
            <a:ext cx="3576240" cy="3576240"/>
          </a:xfrm>
          <a:prstGeom prst="arc">
            <a:avLst>
              <a:gd name="adj1" fmla="val 16200000"/>
              <a:gd name="adj2" fmla="val 1830449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E4288C-9B7D-42A9-64CB-6EDB83274B7C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86919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 flipH="1">
            <a:off x="5715028" y="4879399"/>
            <a:ext cx="1319118" cy="5185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>
            <a:off x="6644641" y="3616129"/>
            <a:ext cx="393661" cy="1276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9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378502" cy="125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3196196" y="2025266"/>
            <a:ext cx="2766465" cy="2766465"/>
          </a:xfrm>
          <a:prstGeom prst="arc">
            <a:avLst>
              <a:gd name="adj1" fmla="val 16200000"/>
              <a:gd name="adj2" fmla="val 2050823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917938F-D94E-3056-E49A-ABD386AE74CA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53389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>
            <a:off x="3932210" y="3376516"/>
            <a:ext cx="666800" cy="13063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3486340" y="4602654"/>
            <a:ext cx="420533" cy="802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42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>
            <a:off x="4203723" y="3376516"/>
            <a:ext cx="395287" cy="7846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2997383" y="3902918"/>
            <a:ext cx="1177589" cy="2392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21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V="1">
            <a:off x="4599010" y="2196834"/>
            <a:ext cx="594267" cy="11796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2824258" y="1720657"/>
            <a:ext cx="2300197" cy="4761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3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B9BAE4-5DA3-D929-6B0A-2B6CE9415BC7}"/>
              </a:ext>
            </a:extLst>
          </p:cNvPr>
          <p:cNvSpPr/>
          <p:nvPr/>
        </p:nvSpPr>
        <p:spPr>
          <a:xfrm rot="5400000">
            <a:off x="6102763" y="3138164"/>
            <a:ext cx="2134420" cy="88565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Measurement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0964-CE48-FC6C-0CBA-FE697584F757}"/>
              </a:ext>
            </a:extLst>
          </p:cNvPr>
          <p:cNvSpPr txBox="1"/>
          <p:nvPr/>
        </p:nvSpPr>
        <p:spPr>
          <a:xfrm>
            <a:off x="5548063" y="4860540"/>
            <a:ext cx="322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Point Position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A49F0F68-8C07-2A4D-90D3-EBC821C8DFB8}"/>
              </a:ext>
            </a:extLst>
          </p:cNvPr>
          <p:cNvSpPr/>
          <p:nvPr/>
        </p:nvSpPr>
        <p:spPr>
          <a:xfrm flipH="1">
            <a:off x="1110180" y="2738072"/>
            <a:ext cx="3849170" cy="2491800"/>
          </a:xfrm>
          <a:prstGeom prst="bentUpArrow">
            <a:avLst>
              <a:gd name="adj1" fmla="val 176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3CA76-85F1-D590-8DB9-75E4F3E23AD4}"/>
              </a:ext>
            </a:extLst>
          </p:cNvPr>
          <p:cNvSpPr txBox="1"/>
          <p:nvPr/>
        </p:nvSpPr>
        <p:spPr>
          <a:xfrm>
            <a:off x="2082265" y="2680375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96684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Unique for different types of variable gain phase shifters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a first guess of the code/index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Established through: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offset, vector length, phase offset, index-to-position profile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628285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461830" y="1895703"/>
            <a:ext cx="342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 flipH="1">
            <a:off x="3496962" y="1637543"/>
            <a:ext cx="280875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677461" y="1895703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for different types of variable gain phase shifters (it’s based on cartesian coordinates)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the first guess doesn’t satisfy specified requirements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filtering and validation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Adaptive kernel search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space mapping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790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Two Types of Solution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97AD6D-A024-66B6-7CEF-B1B9686A298C}"/>
              </a:ext>
            </a:extLst>
          </p:cNvPr>
          <p:cNvSpPr/>
          <p:nvPr/>
        </p:nvSpPr>
        <p:spPr>
          <a:xfrm>
            <a:off x="2217193" y="2492098"/>
            <a:ext cx="158747" cy="158747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1816F7-33EE-A48D-32D4-8701AD496451}"/>
              </a:ext>
            </a:extLst>
          </p:cNvPr>
          <p:cNvSpPr/>
          <p:nvPr/>
        </p:nvSpPr>
        <p:spPr>
          <a:xfrm>
            <a:off x="1974866" y="2757376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D4748D-6DE4-4B3D-01A5-426667956546}"/>
              </a:ext>
            </a:extLst>
          </p:cNvPr>
          <p:cNvSpPr/>
          <p:nvPr/>
        </p:nvSpPr>
        <p:spPr>
          <a:xfrm>
            <a:off x="1636726" y="20220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BBF334-0472-674B-63B8-91442EEC6A1C}"/>
              </a:ext>
            </a:extLst>
          </p:cNvPr>
          <p:cNvSpPr/>
          <p:nvPr/>
        </p:nvSpPr>
        <p:spPr>
          <a:xfrm>
            <a:off x="2133613" y="19426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E65EDC-146C-2CCB-32A0-73FB679F8735}"/>
              </a:ext>
            </a:extLst>
          </p:cNvPr>
          <p:cNvSpPr/>
          <p:nvPr/>
        </p:nvSpPr>
        <p:spPr>
          <a:xfrm>
            <a:off x="2787353" y="24127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1F108-FEFA-CD83-1FE5-ECC4487E987F}"/>
              </a:ext>
            </a:extLst>
          </p:cNvPr>
          <p:cNvCxnSpPr>
            <a:cxnSpLocks/>
            <a:stCxn id="3" idx="7"/>
            <a:endCxn id="2" idx="3"/>
          </p:cNvCxnSpPr>
          <p:nvPr/>
        </p:nvCxnSpPr>
        <p:spPr>
          <a:xfrm flipV="1">
            <a:off x="2110365" y="2627597"/>
            <a:ext cx="130076" cy="15302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242562A-14B4-6C65-A0B6-A3A12231CE6D}"/>
              </a:ext>
            </a:extLst>
          </p:cNvPr>
          <p:cNvSpPr/>
          <p:nvPr/>
        </p:nvSpPr>
        <p:spPr>
          <a:xfrm>
            <a:off x="6882119" y="2253978"/>
            <a:ext cx="158747" cy="158747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B66AE4-F4A3-4E6D-2127-2DEEA528E65F}"/>
              </a:ext>
            </a:extLst>
          </p:cNvPr>
          <p:cNvSpPr/>
          <p:nvPr/>
        </p:nvSpPr>
        <p:spPr>
          <a:xfrm>
            <a:off x="6495019" y="252085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CDE0A8-C4AB-EB25-3657-74CAD43DBE96}"/>
              </a:ext>
            </a:extLst>
          </p:cNvPr>
          <p:cNvSpPr/>
          <p:nvPr/>
        </p:nvSpPr>
        <p:spPr>
          <a:xfrm>
            <a:off x="6190625" y="181251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FE7B95-0DDC-0369-2924-F99A945F0BF3}"/>
              </a:ext>
            </a:extLst>
          </p:cNvPr>
          <p:cNvSpPr/>
          <p:nvPr/>
        </p:nvSpPr>
        <p:spPr>
          <a:xfrm>
            <a:off x="6688568" y="18370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07661E5-33CA-E485-2F30-EFF6E6879E82}"/>
              </a:ext>
            </a:extLst>
          </p:cNvPr>
          <p:cNvSpPr/>
          <p:nvPr/>
        </p:nvSpPr>
        <p:spPr>
          <a:xfrm>
            <a:off x="6471771" y="30988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B8E5E3-3522-25D6-2B8E-3CC36A2A9A3B}"/>
              </a:ext>
            </a:extLst>
          </p:cNvPr>
          <p:cNvSpPr/>
          <p:nvPr/>
        </p:nvSpPr>
        <p:spPr>
          <a:xfrm>
            <a:off x="5961813" y="22915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67D5895-484A-8BFA-2080-AF0ED056CA44}"/>
              </a:ext>
            </a:extLst>
          </p:cNvPr>
          <p:cNvSpPr/>
          <p:nvPr/>
        </p:nvSpPr>
        <p:spPr>
          <a:xfrm>
            <a:off x="6041186" y="28267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DCF371-9B86-6C17-2A01-6FB3D1A3402E}"/>
              </a:ext>
            </a:extLst>
          </p:cNvPr>
          <p:cNvSpPr/>
          <p:nvPr/>
        </p:nvSpPr>
        <p:spPr>
          <a:xfrm>
            <a:off x="7049445" y="29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3033B5-8166-222F-74B5-C554C9FC4185}"/>
              </a:ext>
            </a:extLst>
          </p:cNvPr>
          <p:cNvSpPr/>
          <p:nvPr/>
        </p:nvSpPr>
        <p:spPr>
          <a:xfrm>
            <a:off x="7140551" y="25153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478C2E-73B8-180E-8B3C-2DD1752E675C}"/>
              </a:ext>
            </a:extLst>
          </p:cNvPr>
          <p:cNvCxnSpPr>
            <a:cxnSpLocks/>
            <a:stCxn id="22" idx="7"/>
            <a:endCxn id="21" idx="3"/>
          </p:cNvCxnSpPr>
          <p:nvPr/>
        </p:nvCxnSpPr>
        <p:spPr>
          <a:xfrm flipV="1">
            <a:off x="6630518" y="2389477"/>
            <a:ext cx="274849" cy="15462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AAFAA9-742A-5F9A-0412-FA512914AF27}"/>
              </a:ext>
            </a:extLst>
          </p:cNvPr>
          <p:cNvSpPr txBox="1"/>
          <p:nvPr/>
        </p:nvSpPr>
        <p:spPr>
          <a:xfrm>
            <a:off x="4732892" y="3764853"/>
            <a:ext cx="3683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1200"/>
              </a:spcBef>
            </a:pPr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by Encirclement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closest measurement point is chosen if the ideal point is enclosed by the measurements from the kernel.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all measurement points from the kernel fails the vicinity test.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 best solution if the constellation 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 is continuous.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DC5D36-657F-9AD1-F5F0-9F1EE68AE109}"/>
              </a:ext>
            </a:extLst>
          </p:cNvPr>
          <p:cNvSpPr txBox="1"/>
          <p:nvPr/>
        </p:nvSpPr>
        <p:spPr>
          <a:xfrm>
            <a:off x="504224" y="3764853"/>
            <a:ext cx="36692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by Vicinity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measurement point is chosen if it is close enough to the ideal position by a specified standard.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 and less measurement needed.</a:t>
            </a:r>
          </a:p>
        </p:txBody>
      </p:sp>
    </p:spTree>
    <p:extLst>
      <p:ext uri="{BB962C8B-B14F-4D97-AF65-F5344CB8AC3E}">
        <p14:creationId xmlns:p14="http://schemas.microsoft.com/office/powerpoint/2010/main" val="41642331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497874" y="511947"/>
            <a:ext cx="540418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Shapes of Constellation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CBEFB5-9BB5-16EE-96E6-75848AB7F0C2}"/>
              </a:ext>
            </a:extLst>
          </p:cNvPr>
          <p:cNvSpPr/>
          <p:nvPr/>
        </p:nvSpPr>
        <p:spPr>
          <a:xfrm>
            <a:off x="692150" y="2419350"/>
            <a:ext cx="2019300" cy="2019300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10C49-0092-2925-FC41-604FC72BB0A3}"/>
              </a:ext>
            </a:extLst>
          </p:cNvPr>
          <p:cNvSpPr/>
          <p:nvPr/>
        </p:nvSpPr>
        <p:spPr>
          <a:xfrm rot="19807068">
            <a:off x="3516254" y="2514648"/>
            <a:ext cx="2111491" cy="1828703"/>
          </a:xfrm>
          <a:prstGeom prst="roundRect">
            <a:avLst>
              <a:gd name="adj" fmla="val 34357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865695D3-05F1-AEAB-2F5E-8D49D1A03FED}"/>
              </a:ext>
            </a:extLst>
          </p:cNvPr>
          <p:cNvSpPr/>
          <p:nvPr/>
        </p:nvSpPr>
        <p:spPr>
          <a:xfrm rot="549303">
            <a:off x="6407151" y="2419352"/>
            <a:ext cx="2139950" cy="208280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6E222F-150C-CDEE-9F75-41972863C9A7}"/>
              </a:ext>
            </a:extLst>
          </p:cNvPr>
          <p:cNvSpPr/>
          <p:nvPr/>
        </p:nvSpPr>
        <p:spPr>
          <a:xfrm>
            <a:off x="6915150" y="1409700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A1977E-F12A-B11E-AAFE-B517A10DB6DA}"/>
              </a:ext>
            </a:extLst>
          </p:cNvPr>
          <p:cNvSpPr/>
          <p:nvPr/>
        </p:nvSpPr>
        <p:spPr>
          <a:xfrm rot="17210110">
            <a:off x="7339593" y="3194092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E7D185-2F26-11FE-0BEC-110528A81A36}"/>
              </a:ext>
            </a:extLst>
          </p:cNvPr>
          <p:cNvSpPr/>
          <p:nvPr/>
        </p:nvSpPr>
        <p:spPr>
          <a:xfrm>
            <a:off x="5756275" y="4210054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CCAC33-0C08-548D-4728-0F1BA42BA9FA}"/>
              </a:ext>
            </a:extLst>
          </p:cNvPr>
          <p:cNvSpPr/>
          <p:nvPr/>
        </p:nvSpPr>
        <p:spPr>
          <a:xfrm rot="17210110">
            <a:off x="5155796" y="2594245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B4FDDE-E9F9-43BC-080A-F66600B0C8D9}"/>
              </a:ext>
            </a:extLst>
          </p:cNvPr>
          <p:cNvSpPr txBox="1">
            <a:spLocks/>
          </p:cNvSpPr>
          <p:nvPr/>
        </p:nvSpPr>
        <p:spPr>
          <a:xfrm>
            <a:off x="893376" y="4640456"/>
            <a:ext cx="1964070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CD716F-F684-1CBE-95FB-733DF9C168C3}"/>
              </a:ext>
            </a:extLst>
          </p:cNvPr>
          <p:cNvSpPr txBox="1">
            <a:spLocks/>
          </p:cNvSpPr>
          <p:nvPr/>
        </p:nvSpPr>
        <p:spPr>
          <a:xfrm>
            <a:off x="3888306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14AEB2-AC07-F88C-36C1-4DE79B6F8AE4}"/>
              </a:ext>
            </a:extLst>
          </p:cNvPr>
          <p:cNvSpPr txBox="1">
            <a:spLocks/>
          </p:cNvSpPr>
          <p:nvPr/>
        </p:nvSpPr>
        <p:spPr>
          <a:xfrm>
            <a:off x="6733360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Square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687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169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CBEFB5-9BB5-16EE-96E6-75848AB7F0C2}"/>
              </a:ext>
            </a:extLst>
          </p:cNvPr>
          <p:cNvSpPr/>
          <p:nvPr/>
        </p:nvSpPr>
        <p:spPr>
          <a:xfrm>
            <a:off x="692150" y="2419350"/>
            <a:ext cx="2019300" cy="2019300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10C49-0092-2925-FC41-604FC72BB0A3}"/>
              </a:ext>
            </a:extLst>
          </p:cNvPr>
          <p:cNvSpPr/>
          <p:nvPr/>
        </p:nvSpPr>
        <p:spPr>
          <a:xfrm rot="19807068">
            <a:off x="3516254" y="2514648"/>
            <a:ext cx="2111491" cy="1828703"/>
          </a:xfrm>
          <a:prstGeom prst="roundRect">
            <a:avLst>
              <a:gd name="adj" fmla="val 34357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865695D3-05F1-AEAB-2F5E-8D49D1A03FED}"/>
              </a:ext>
            </a:extLst>
          </p:cNvPr>
          <p:cNvSpPr/>
          <p:nvPr/>
        </p:nvSpPr>
        <p:spPr>
          <a:xfrm rot="549303">
            <a:off x="6407151" y="2419352"/>
            <a:ext cx="2139950" cy="208280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6E222F-150C-CDEE-9F75-41972863C9A7}"/>
              </a:ext>
            </a:extLst>
          </p:cNvPr>
          <p:cNvSpPr/>
          <p:nvPr/>
        </p:nvSpPr>
        <p:spPr>
          <a:xfrm>
            <a:off x="6915150" y="1409700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A1977E-F12A-B11E-AAFE-B517A10DB6DA}"/>
              </a:ext>
            </a:extLst>
          </p:cNvPr>
          <p:cNvSpPr/>
          <p:nvPr/>
        </p:nvSpPr>
        <p:spPr>
          <a:xfrm rot="17210110">
            <a:off x="7339593" y="3194092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E7D185-2F26-11FE-0BEC-110528A81A36}"/>
              </a:ext>
            </a:extLst>
          </p:cNvPr>
          <p:cNvSpPr/>
          <p:nvPr/>
        </p:nvSpPr>
        <p:spPr>
          <a:xfrm>
            <a:off x="5756275" y="4210054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CCAC33-0C08-548D-4728-0F1BA42BA9FA}"/>
              </a:ext>
            </a:extLst>
          </p:cNvPr>
          <p:cNvSpPr/>
          <p:nvPr/>
        </p:nvSpPr>
        <p:spPr>
          <a:xfrm rot="17210110">
            <a:off x="5155796" y="2594245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B4FDDE-E9F9-43BC-080A-F66600B0C8D9}"/>
              </a:ext>
            </a:extLst>
          </p:cNvPr>
          <p:cNvSpPr txBox="1">
            <a:spLocks/>
          </p:cNvSpPr>
          <p:nvPr/>
        </p:nvSpPr>
        <p:spPr>
          <a:xfrm>
            <a:off x="752787" y="4640456"/>
            <a:ext cx="2053065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Partially-Filled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CD716F-F684-1CBE-95FB-733DF9C168C3}"/>
              </a:ext>
            </a:extLst>
          </p:cNvPr>
          <p:cNvSpPr txBox="1">
            <a:spLocks/>
          </p:cNvSpPr>
          <p:nvPr/>
        </p:nvSpPr>
        <p:spPr>
          <a:xfrm>
            <a:off x="3888306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14AEB2-AC07-F88C-36C1-4DE79B6F8AE4}"/>
              </a:ext>
            </a:extLst>
          </p:cNvPr>
          <p:cNvSpPr txBox="1">
            <a:spLocks/>
          </p:cNvSpPr>
          <p:nvPr/>
        </p:nvSpPr>
        <p:spPr>
          <a:xfrm>
            <a:off x="6733360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Square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3D0D64-BFE7-8B76-91F6-0AEA1DB605D2}"/>
              </a:ext>
            </a:extLst>
          </p:cNvPr>
          <p:cNvSpPr/>
          <p:nvPr/>
        </p:nvSpPr>
        <p:spPr>
          <a:xfrm rot="19807068">
            <a:off x="3998176" y="2931030"/>
            <a:ext cx="1146409" cy="992873"/>
          </a:xfrm>
          <a:prstGeom prst="roundRect">
            <a:avLst>
              <a:gd name="adj" fmla="val 343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6A34E2-57AA-9FF8-2E13-AF689DE2F9F9}"/>
              </a:ext>
            </a:extLst>
          </p:cNvPr>
          <p:cNvSpPr/>
          <p:nvPr/>
        </p:nvSpPr>
        <p:spPr>
          <a:xfrm>
            <a:off x="1183292" y="2911201"/>
            <a:ext cx="1032530" cy="10325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90ABF02-5832-4C00-7C5F-1213CF0F1EC0}"/>
              </a:ext>
            </a:extLst>
          </p:cNvPr>
          <p:cNvSpPr txBox="1">
            <a:spLocks/>
          </p:cNvSpPr>
          <p:nvPr/>
        </p:nvSpPr>
        <p:spPr>
          <a:xfrm>
            <a:off x="893376" y="5428253"/>
            <a:ext cx="511372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gain is bounded by lowest gain setting in Separate indexing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4E4D3F-200C-E8CD-EE1D-D9360F514F6A}"/>
              </a:ext>
            </a:extLst>
          </p:cNvPr>
          <p:cNvSpPr txBox="1">
            <a:spLocks/>
          </p:cNvSpPr>
          <p:nvPr/>
        </p:nvSpPr>
        <p:spPr>
          <a:xfrm>
            <a:off x="497874" y="511947"/>
            <a:ext cx="540418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Shapes of Constellation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401837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RFVM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blipFill>
                <a:blip r:embed="rId2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lengths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lengths: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blipFill>
                <a:blip r:embed="rId3"/>
                <a:stretch>
                  <a:fillRect l="-800" t="-5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>
            <a:off x="6644641" y="2616200"/>
            <a:ext cx="16335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 flipV="1">
            <a:off x="6644641" y="2616200"/>
            <a:ext cx="0" cy="9999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/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blipFill>
                <a:blip r:embed="rId4"/>
                <a:stretch>
                  <a:fillRect l="-15686" r="-11765" b="-244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/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blipFill>
                <a:blip r:embed="rId5"/>
                <a:stretch>
                  <a:fillRect l="-21429" r="-714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1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5F770E-D62B-D46E-EA31-F30D9B2ADC9B}"/>
              </a:ext>
            </a:extLst>
          </p:cNvPr>
          <p:cNvSpPr/>
          <p:nvPr/>
        </p:nvSpPr>
        <p:spPr>
          <a:xfrm>
            <a:off x="3773714" y="1673495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6A7CBD2-76A8-2B62-2538-D2BC87AC9CF5}"/>
              </a:ext>
            </a:extLst>
          </p:cNvPr>
          <p:cNvSpPr/>
          <p:nvPr/>
        </p:nvSpPr>
        <p:spPr>
          <a:xfrm>
            <a:off x="3773714" y="2899954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841E61-8250-EAD2-A9F8-5F5E68E8B226}"/>
              </a:ext>
            </a:extLst>
          </p:cNvPr>
          <p:cNvSpPr/>
          <p:nvPr/>
        </p:nvSpPr>
        <p:spPr>
          <a:xfrm>
            <a:off x="3773714" y="4126412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CB8E27F-0C8D-0814-DC7A-842FD2E5E5CA}"/>
              </a:ext>
            </a:extLst>
          </p:cNvPr>
          <p:cNvSpPr/>
          <p:nvPr/>
        </p:nvSpPr>
        <p:spPr>
          <a:xfrm>
            <a:off x="3773714" y="5352870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EBBE87B-E753-F1E0-5EA8-5A701815B2FB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D0FF9B-9389-0710-54D3-787A06B0025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F8E1DA1-C2B1-E046-D9B6-0ED44E9A2343}"/>
                </a:ext>
              </a:extLst>
            </p:cNvPr>
            <p:cNvCxnSpPr>
              <a:stCxn id="3" idx="1"/>
              <a:endCxn id="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0E9D62-2734-F9C5-1AEC-4284FF6D1320}"/>
                </a:ext>
              </a:extLst>
            </p:cNvPr>
            <p:cNvCxnSpPr>
              <a:stCxn id="3" idx="0"/>
              <a:endCxn id="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B2E62-21E7-AB23-F082-50BE5D28CA78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F9D1C3-6396-0E5C-A8EA-21CE09E172D8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C2EF62B-A329-B0ED-B3CA-E7569D692928}"/>
                </a:ext>
              </a:extLst>
            </p:cNvPr>
            <p:cNvCxnSpPr>
              <a:stCxn id="44" idx="1"/>
              <a:endCxn id="4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70F9D4-9DF2-8CC3-2738-F4571F0B43F9}"/>
                </a:ext>
              </a:extLst>
            </p:cNvPr>
            <p:cNvCxnSpPr>
              <a:stCxn id="44" idx="0"/>
              <a:endCxn id="4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C3E65-02D3-2054-A67B-370620740E43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223BDF-C805-8F49-E6E1-B3A0BD3655E2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2EBD1A-DE55-BCAF-A6CF-B192CFB392D3}"/>
                </a:ext>
              </a:extLst>
            </p:cNvPr>
            <p:cNvCxnSpPr>
              <a:stCxn id="60" idx="1"/>
              <a:endCxn id="60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C40773-B6A7-5CA2-3E75-7CB0F4FF5BD2}"/>
                </a:ext>
              </a:extLst>
            </p:cNvPr>
            <p:cNvCxnSpPr>
              <a:stCxn id="60" idx="0"/>
              <a:endCxn id="60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3A8EEE-A794-1AE7-62D5-C41035A7C189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83426C0-BEC7-B12C-688F-09DE258E82D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C774BE-CA11-C431-FCE9-F96EADA2F685}"/>
                </a:ext>
              </a:extLst>
            </p:cNvPr>
            <p:cNvCxnSpPr>
              <a:stCxn id="64" idx="1"/>
              <a:endCxn id="6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4B0DE18-99CF-74B2-448B-EB28AA3CBDC9}"/>
                </a:ext>
              </a:extLst>
            </p:cNvPr>
            <p:cNvCxnSpPr>
              <a:stCxn id="64" idx="0"/>
              <a:endCxn id="6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13864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48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18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18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18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18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 flipV="1">
            <a:off x="7415943" y="1412070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665686" y="1652751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269555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1034383">
            <a:off x="7665686" y="293623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/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88619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665686" y="412687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/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171908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034383">
            <a:off x="7665686" y="5412589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/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18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18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18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18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 flipV="1">
            <a:off x="7415943" y="1412070"/>
            <a:ext cx="886682" cy="502724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665686" y="1652751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269555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1034383">
            <a:off x="7665686" y="293623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/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88619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665686" y="412687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/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171908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034383">
            <a:off x="7665686" y="5412589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/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EBAB16-836F-8E8C-ACDA-8F773911C72F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</p:spTree>
    <p:extLst>
      <p:ext uri="{BB962C8B-B14F-4D97-AF65-F5344CB8AC3E}">
        <p14:creationId xmlns:p14="http://schemas.microsoft.com/office/powerpoint/2010/main" val="106024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6605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6605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BAB16-836F-8E8C-ACDA-8F773911C72F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6A1803-3271-BB62-5FF4-02EB95930CBE}"/>
              </a:ext>
            </a:extLst>
          </p:cNvPr>
          <p:cNvGrpSpPr/>
          <p:nvPr/>
        </p:nvGrpSpPr>
        <p:grpSpPr>
          <a:xfrm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75CDB4-B9CE-C4A0-AEC1-E2A70C8E9822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BAB64F-10A9-1F5F-9EA0-AF25F2EF2548}"/>
                </a:ext>
              </a:extLst>
            </p:cNvPr>
            <p:cNvCxnSpPr>
              <a:stCxn id="4" idx="1"/>
              <a:endCxn id="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6844329-1389-5E47-65C1-45764C213E18}"/>
                </a:ext>
              </a:extLst>
            </p:cNvPr>
            <p:cNvCxnSpPr>
              <a:stCxn id="4" idx="0"/>
              <a:endCxn id="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E4FBCE-725A-5010-1891-1AED9540AAEA}"/>
              </a:ext>
            </a:extLst>
          </p:cNvPr>
          <p:cNvGrpSpPr/>
          <p:nvPr/>
        </p:nvGrpSpPr>
        <p:grpSpPr>
          <a:xfrm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2AA25D-E550-EAE0-C133-13994B74957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BBA7989-FC75-AC3A-82A5-89CD42A41E41}"/>
                </a:ext>
              </a:extLst>
            </p:cNvPr>
            <p:cNvCxnSpPr>
              <a:stCxn id="25" idx="1"/>
              <a:endCxn id="2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5812EDD-BDFD-7B8C-7C6D-232592DA3960}"/>
                </a:ext>
              </a:extLst>
            </p:cNvPr>
            <p:cNvCxnSpPr>
              <a:stCxn id="25" idx="0"/>
              <a:endCxn id="2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C191D6D-DF10-5701-2A58-9377A23817E6}"/>
              </a:ext>
            </a:extLst>
          </p:cNvPr>
          <p:cNvGrpSpPr/>
          <p:nvPr/>
        </p:nvGrpSpPr>
        <p:grpSpPr>
          <a:xfrm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2F5FDF6-1202-C9BE-29C5-2A2CDB4A3825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43828C4-355A-D04C-A136-E26727BD8F80}"/>
                </a:ext>
              </a:extLst>
            </p:cNvPr>
            <p:cNvCxnSpPr>
              <a:stCxn id="66" idx="1"/>
              <a:endCxn id="66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68F7238-9A58-FEFE-4BE0-1661F6BFEFE6}"/>
                </a:ext>
              </a:extLst>
            </p:cNvPr>
            <p:cNvCxnSpPr>
              <a:stCxn id="66" idx="0"/>
              <a:endCxn id="66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EA880B-D2E4-D09F-BBCE-4E05274B5F2D}"/>
              </a:ext>
            </a:extLst>
          </p:cNvPr>
          <p:cNvGrpSpPr/>
          <p:nvPr/>
        </p:nvGrpSpPr>
        <p:grpSpPr>
          <a:xfrm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F4F56F-26E4-03B5-DDD4-C3965251796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AFB75B-B312-19E1-27E8-D11121ECD665}"/>
                </a:ext>
              </a:extLst>
            </p:cNvPr>
            <p:cNvCxnSpPr>
              <a:stCxn id="71" idx="1"/>
              <a:endCxn id="71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BF9DA5-B126-232E-416E-8D3650A0B9BB}"/>
                </a:ext>
              </a:extLst>
            </p:cNvPr>
            <p:cNvCxnSpPr>
              <a:stCxn id="71" idx="0"/>
              <a:endCxn id="71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191E9B6-D1A5-A26C-0023-60BCD3994D33}"/>
                  </a:ext>
                </a:extLst>
              </p:cNvPr>
              <p:cNvSpPr txBox="1"/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191E9B6-D1A5-A26C-0023-60BCD3994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2BB07C3-A5AF-4752-F5A1-DA03EB394239}"/>
                  </a:ext>
                </a:extLst>
              </p:cNvPr>
              <p:cNvSpPr txBox="1"/>
              <p:nvPr/>
            </p:nvSpPr>
            <p:spPr>
              <a:xfrm>
                <a:off x="7998587" y="2787373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2BB07C3-A5AF-4752-F5A1-DA03EB39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2787373"/>
                <a:ext cx="6083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41CB64-3F40-F8A9-5C0B-EEF091219DAE}"/>
                  </a:ext>
                </a:extLst>
              </p:cNvPr>
              <p:cNvSpPr txBox="1"/>
              <p:nvPr/>
            </p:nvSpPr>
            <p:spPr>
              <a:xfrm>
                <a:off x="7998587" y="397830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41CB64-3F40-F8A9-5C0B-EEF091219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3978304"/>
                <a:ext cx="6083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B3BC9E-BA73-5205-58D2-C3AEC33DE356}"/>
                  </a:ext>
                </a:extLst>
              </p:cNvPr>
              <p:cNvSpPr txBox="1"/>
              <p:nvPr/>
            </p:nvSpPr>
            <p:spPr>
              <a:xfrm>
                <a:off x="7998586" y="5257843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B3BC9E-BA73-5205-58D2-C3AEC33DE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6" y="5257843"/>
                <a:ext cx="6083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93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EBBE87B-E753-F1E0-5EA8-5A701815B2FB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D0FF9B-9389-0710-54D3-787A06B0025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F8E1DA1-C2B1-E046-D9B6-0ED44E9A2343}"/>
                </a:ext>
              </a:extLst>
            </p:cNvPr>
            <p:cNvCxnSpPr>
              <a:stCxn id="3" idx="1"/>
              <a:endCxn id="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0E9D62-2734-F9C5-1AEC-4284FF6D1320}"/>
                </a:ext>
              </a:extLst>
            </p:cNvPr>
            <p:cNvCxnSpPr>
              <a:stCxn id="3" idx="0"/>
              <a:endCxn id="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B2E62-21E7-AB23-F082-50BE5D28CA78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F9D1C3-6396-0E5C-A8EA-21CE09E172D8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C2EF62B-A329-B0ED-B3CA-E7569D692928}"/>
                </a:ext>
              </a:extLst>
            </p:cNvPr>
            <p:cNvCxnSpPr>
              <a:stCxn id="44" idx="1"/>
              <a:endCxn id="4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70F9D4-9DF2-8CC3-2738-F4571F0B43F9}"/>
                </a:ext>
              </a:extLst>
            </p:cNvPr>
            <p:cNvCxnSpPr>
              <a:stCxn id="44" idx="0"/>
              <a:endCxn id="4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C3E65-02D3-2054-A67B-370620740E43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223BDF-C805-8F49-E6E1-B3A0BD3655E2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2EBD1A-DE55-BCAF-A6CF-B192CFB392D3}"/>
                </a:ext>
              </a:extLst>
            </p:cNvPr>
            <p:cNvCxnSpPr>
              <a:stCxn id="60" idx="1"/>
              <a:endCxn id="60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C40773-B6A7-5CA2-3E75-7CB0F4FF5BD2}"/>
                </a:ext>
              </a:extLst>
            </p:cNvPr>
            <p:cNvCxnSpPr>
              <a:stCxn id="60" idx="0"/>
              <a:endCxn id="60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3A8EEE-A794-1AE7-62D5-C41035A7C189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83426C0-BEC7-B12C-688F-09DE258E82D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C774BE-CA11-C431-FCE9-F96EADA2F685}"/>
                </a:ext>
              </a:extLst>
            </p:cNvPr>
            <p:cNvCxnSpPr>
              <a:stCxn id="64" idx="1"/>
              <a:endCxn id="6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4B0DE18-99CF-74B2-448B-EB28AA3CBDC9}"/>
                </a:ext>
              </a:extLst>
            </p:cNvPr>
            <p:cNvCxnSpPr>
              <a:stCxn id="64" idx="0"/>
              <a:endCxn id="6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79D9F7B-BFB1-5B41-33D3-78F61DDFCA13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79D9F7B-BFB1-5B41-33D3-78F61DDFC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919073-A9CF-0D08-55B9-4046AB701F71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919073-A9CF-0D08-55B9-4046AB701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DC5A62-CAC4-75AA-D8CF-51735C4B2784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DC5A62-CAC4-75AA-D8CF-51735C4B2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80CD883-1247-22AD-B14D-C4D144B49F69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80CD883-1247-22AD-B14D-C4D144B49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983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24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6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27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9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 flipV="1">
            <a:off x="7415943" y="1265727"/>
            <a:ext cx="774650" cy="64906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516783" y="1556613"/>
            <a:ext cx="517376" cy="53765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3031441"/>
            <a:ext cx="919046" cy="16683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2189115">
            <a:off x="7933251" y="3090787"/>
            <a:ext cx="130100" cy="125566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762544"/>
            <a:ext cx="654819" cy="62637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475313" y="3934087"/>
            <a:ext cx="670179" cy="68641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442566"/>
            <a:ext cx="870807" cy="2320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894683">
            <a:off x="7865804" y="5513543"/>
            <a:ext cx="189361" cy="198179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/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/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/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4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24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6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27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9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516783" y="1556613"/>
            <a:ext cx="517376" cy="53765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3031441"/>
            <a:ext cx="919046" cy="16683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2189115">
            <a:off x="7933251" y="3090787"/>
            <a:ext cx="130100" cy="125566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762544"/>
            <a:ext cx="654819" cy="62637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475313" y="3934087"/>
            <a:ext cx="670179" cy="68641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442566"/>
            <a:ext cx="870807" cy="2320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894683">
            <a:off x="7865804" y="5513543"/>
            <a:ext cx="189361" cy="198179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/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/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/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CFF925E-53A3-0F12-9823-3B23B785BFE4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8CC944-9B1B-DE6B-45C6-3B46B098AD8C}"/>
              </a:ext>
            </a:extLst>
          </p:cNvPr>
          <p:cNvCxnSpPr>
            <a:cxnSpLocks/>
          </p:cNvCxnSpPr>
          <p:nvPr/>
        </p:nvCxnSpPr>
        <p:spPr>
          <a:xfrm flipV="1">
            <a:off x="7415943" y="1265727"/>
            <a:ext cx="774650" cy="649067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3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18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3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15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7858095" y="147530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5" y="1475304"/>
                <a:ext cx="10192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816211" cy="46145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3517438">
            <a:off x="7627094" y="3124723"/>
            <a:ext cx="378210" cy="37207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4324350"/>
            <a:ext cx="896207" cy="6456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896207" cy="40444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2856957">
            <a:off x="7700112" y="5623071"/>
            <a:ext cx="327864" cy="3647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/>
              <p:nvPr/>
            </p:nvSpPr>
            <p:spPr>
              <a:xfrm>
                <a:off x="7998301" y="3184834"/>
                <a:ext cx="134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301" y="3184834"/>
                <a:ext cx="1341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CFF925E-53A3-0F12-9823-3B23B785BFE4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8CC944-9B1B-DE6B-45C6-3B46B098AD8C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81297" cy="0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873F80-4FA8-2D9F-EC32-3548C2B0218D}"/>
                  </a:ext>
                </a:extLst>
              </p:cNvPr>
              <p:cNvSpPr txBox="1"/>
              <p:nvPr/>
            </p:nvSpPr>
            <p:spPr>
              <a:xfrm>
                <a:off x="8016845" y="3968567"/>
                <a:ext cx="134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873F80-4FA8-2D9F-EC32-3548C2B0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3968567"/>
                <a:ext cx="13418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8B9F58-53B5-F775-933B-477836EFDB4C}"/>
                  </a:ext>
                </a:extLst>
              </p:cNvPr>
              <p:cNvSpPr txBox="1"/>
              <p:nvPr/>
            </p:nvSpPr>
            <p:spPr>
              <a:xfrm>
                <a:off x="8016845" y="5653025"/>
                <a:ext cx="134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8B9F58-53B5-F775-933B-477836EFD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5653025"/>
                <a:ext cx="13418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96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bg1"/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6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63021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69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3197225" y="3240851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98139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1631315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262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3483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3477894" y="2762235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3909199" y="2535832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99" y="2535832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3812161" y="3015227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910721" y="335668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3223580" y="3208977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580" y="3208977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929478" y="2906871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78" y="2906871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3262606" y="2297909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06" y="2297909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AC9BAB7-8390-D81E-FEB7-1FF96EB8EE6E}"/>
              </a:ext>
            </a:extLst>
          </p:cNvPr>
          <p:cNvCxnSpPr>
            <a:cxnSpLocks/>
          </p:cNvCxnSpPr>
          <p:nvPr/>
        </p:nvCxnSpPr>
        <p:spPr>
          <a:xfrm flipV="1">
            <a:off x="2505075" y="3015227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48E951-D765-0BF5-63CE-F3D7057812DA}"/>
              </a:ext>
            </a:extLst>
          </p:cNvPr>
          <p:cNvCxnSpPr>
            <a:cxnSpLocks/>
          </p:cNvCxnSpPr>
          <p:nvPr/>
        </p:nvCxnSpPr>
        <p:spPr>
          <a:xfrm flipH="1" flipV="1">
            <a:off x="3400900" y="1791789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69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12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4799715" y="1106784"/>
            <a:ext cx="36784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accurate first guess: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reference points to DC offset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vector lengths L1 and L2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compensate for the two vector’s phase offset</a:t>
            </a:r>
          </a:p>
        </p:txBody>
      </p:sp>
    </p:spTree>
    <p:extLst>
      <p:ext uri="{BB962C8B-B14F-4D97-AF65-F5344CB8AC3E}">
        <p14:creationId xmlns:p14="http://schemas.microsoft.com/office/powerpoint/2010/main" val="38195362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>
            <a:off x="2505075" y="3516064"/>
            <a:ext cx="1292225" cy="780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341936"/>
            <a:ext cx="1278732" cy="1741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4799715" y="1106784"/>
            <a:ext cx="36784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accurate first guess: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reference points to DC offset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vector lengths L1 and L2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compensate for the two vector’s phase offset</a:t>
            </a:r>
          </a:p>
        </p:txBody>
      </p:sp>
    </p:spTree>
    <p:extLst>
      <p:ext uri="{BB962C8B-B14F-4D97-AF65-F5344CB8AC3E}">
        <p14:creationId xmlns:p14="http://schemas.microsoft.com/office/powerpoint/2010/main" val="85721328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Causes global positional translation.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226815" y="2237804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845345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Causes global positional translation.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7688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328280" y="2881527"/>
            <a:ext cx="601778" cy="998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688913" y="2981359"/>
            <a:ext cx="639367" cy="2983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814FB3-9215-963A-036E-D38145D3458C}"/>
              </a:ext>
            </a:extLst>
          </p:cNvPr>
          <p:cNvSpPr txBox="1"/>
          <p:nvPr/>
        </p:nvSpPr>
        <p:spPr>
          <a:xfrm>
            <a:off x="5176829" y="2561277"/>
            <a:ext cx="3825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[0 0; pi/2 pi/2; pi </a:t>
            </a:r>
            <a:r>
              <a:rPr lang="en-CA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</a:t>
            </a:r>
            <a:r>
              <a:rPr lang="en-CA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3*pi/2 3*pi/2; pi/4 pi/4; 3*pi/4 3*pi/4; 5*pi/4 5*pi/4; 7*pi/4 7*pi/4]</a:t>
            </a:r>
          </a:p>
        </p:txBody>
      </p:sp>
    </p:spTree>
    <p:extLst>
      <p:ext uri="{BB962C8B-B14F-4D97-AF65-F5344CB8AC3E}">
        <p14:creationId xmlns:p14="http://schemas.microsoft.com/office/powerpoint/2010/main" val="401576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7C94C8-E865-9617-4111-558F7931DF80}"/>
              </a:ext>
            </a:extLst>
          </p:cNvPr>
          <p:cNvSpPr/>
          <p:nvPr/>
        </p:nvSpPr>
        <p:spPr>
          <a:xfrm>
            <a:off x="5778812" y="1711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8084B5-A1B9-A842-A9F1-1922EC10E2E0}"/>
              </a:ext>
            </a:extLst>
          </p:cNvPr>
          <p:cNvSpPr/>
          <p:nvPr/>
        </p:nvSpPr>
        <p:spPr>
          <a:xfrm>
            <a:off x="7980258" y="360908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FA7388-E1C9-EB98-3DA8-E9F0D81F15FA}"/>
              </a:ext>
            </a:extLst>
          </p:cNvPr>
          <p:cNvSpPr/>
          <p:nvPr/>
        </p:nvSpPr>
        <p:spPr>
          <a:xfrm>
            <a:off x="7875579" y="311886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C59825-F821-A0EB-E338-A0CCD408671D}"/>
              </a:ext>
            </a:extLst>
          </p:cNvPr>
          <p:cNvSpPr/>
          <p:nvPr/>
        </p:nvSpPr>
        <p:spPr>
          <a:xfrm>
            <a:off x="7768670" y="266982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8A69F5-FE34-ED44-EDA5-3A1B051FF1A4}"/>
              </a:ext>
            </a:extLst>
          </p:cNvPr>
          <p:cNvSpPr/>
          <p:nvPr/>
        </p:nvSpPr>
        <p:spPr>
          <a:xfrm>
            <a:off x="7484460" y="224938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A3D3CD-9E7D-94DB-5EB2-BED2A950D956}"/>
              </a:ext>
            </a:extLst>
          </p:cNvPr>
          <p:cNvSpPr/>
          <p:nvPr/>
        </p:nvSpPr>
        <p:spPr>
          <a:xfrm>
            <a:off x="7144860" y="198793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D66146-E30D-FED3-D330-2CEC2061FE54}"/>
              </a:ext>
            </a:extLst>
          </p:cNvPr>
          <p:cNvSpPr/>
          <p:nvPr/>
        </p:nvSpPr>
        <p:spPr>
          <a:xfrm>
            <a:off x="6724404" y="185613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D16BA2-F66E-B809-4AD9-9D4E0988D2C5}"/>
              </a:ext>
            </a:extLst>
          </p:cNvPr>
          <p:cNvSpPr/>
          <p:nvPr/>
        </p:nvSpPr>
        <p:spPr>
          <a:xfrm>
            <a:off x="6235756" y="172553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83A3BF-73EE-E3CE-89E0-CA95901482CE}"/>
              </a:ext>
            </a:extLst>
          </p:cNvPr>
          <p:cNvSpPr/>
          <p:nvPr/>
        </p:nvSpPr>
        <p:spPr>
          <a:xfrm flipV="1">
            <a:off x="7846552" y="411253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FEC05F-1450-7680-C4C2-975F782E720D}"/>
              </a:ext>
            </a:extLst>
          </p:cNvPr>
          <p:cNvSpPr/>
          <p:nvPr/>
        </p:nvSpPr>
        <p:spPr>
          <a:xfrm flipV="1">
            <a:off x="7555251" y="4538353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793D7D-AB96-8F7C-F30F-B48987623C20}"/>
              </a:ext>
            </a:extLst>
          </p:cNvPr>
          <p:cNvSpPr/>
          <p:nvPr/>
        </p:nvSpPr>
        <p:spPr>
          <a:xfrm flipV="1">
            <a:off x="7206942" y="4909631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2990B7-1F22-F084-D54F-FB1911CD4316}"/>
              </a:ext>
            </a:extLst>
          </p:cNvPr>
          <p:cNvSpPr/>
          <p:nvPr/>
        </p:nvSpPr>
        <p:spPr>
          <a:xfrm flipV="1">
            <a:off x="6821852" y="5217532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653240-C5CB-052E-D5AE-E8C8B1D415F9}"/>
              </a:ext>
            </a:extLst>
          </p:cNvPr>
          <p:cNvSpPr/>
          <p:nvPr/>
        </p:nvSpPr>
        <p:spPr>
          <a:xfrm flipV="1">
            <a:off x="6411949" y="5387875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6B5C4-D058-4E3E-7EBF-D4492751F98C}"/>
              </a:ext>
            </a:extLst>
          </p:cNvPr>
          <p:cNvSpPr/>
          <p:nvPr/>
        </p:nvSpPr>
        <p:spPr>
          <a:xfrm flipV="1">
            <a:off x="5956500" y="555218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E9509-83FA-E35B-A6D6-D5C3F7BFC883}"/>
              </a:ext>
            </a:extLst>
          </p:cNvPr>
          <p:cNvSpPr/>
          <p:nvPr/>
        </p:nvSpPr>
        <p:spPr>
          <a:xfrm flipV="1">
            <a:off x="5430205" y="5618394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1596AE-3D4E-04C1-7B97-7BB8DE2B6F10}"/>
              </a:ext>
            </a:extLst>
          </p:cNvPr>
          <p:cNvSpPr/>
          <p:nvPr/>
        </p:nvSpPr>
        <p:spPr>
          <a:xfrm flipH="1">
            <a:off x="3510191" y="347280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6BF12D-3D78-59B4-9DF0-48028E98092D}"/>
              </a:ext>
            </a:extLst>
          </p:cNvPr>
          <p:cNvSpPr/>
          <p:nvPr/>
        </p:nvSpPr>
        <p:spPr>
          <a:xfrm flipH="1">
            <a:off x="3612366" y="297339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D93636-EA63-0604-752B-6262EC79C353}"/>
              </a:ext>
            </a:extLst>
          </p:cNvPr>
          <p:cNvSpPr/>
          <p:nvPr/>
        </p:nvSpPr>
        <p:spPr>
          <a:xfrm flipH="1">
            <a:off x="3833107" y="2630709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0312C1-C10A-97A8-C1FB-A928D99F1064}"/>
              </a:ext>
            </a:extLst>
          </p:cNvPr>
          <p:cNvSpPr/>
          <p:nvPr/>
        </p:nvSpPr>
        <p:spPr>
          <a:xfrm flipH="1">
            <a:off x="4100880" y="229297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469791-1434-1E92-6E33-F65F578A2377}"/>
              </a:ext>
            </a:extLst>
          </p:cNvPr>
          <p:cNvSpPr/>
          <p:nvPr/>
        </p:nvSpPr>
        <p:spPr>
          <a:xfrm flipH="1">
            <a:off x="4414297" y="201077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C433EC3-80C1-48B7-AAE9-C0B44201A72C}"/>
              </a:ext>
            </a:extLst>
          </p:cNvPr>
          <p:cNvSpPr/>
          <p:nvPr/>
        </p:nvSpPr>
        <p:spPr>
          <a:xfrm flipH="1">
            <a:off x="4814117" y="1842990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B76A3A-8A99-3A07-EC7B-6366F4B438B8}"/>
              </a:ext>
            </a:extLst>
          </p:cNvPr>
          <p:cNvSpPr/>
          <p:nvPr/>
        </p:nvSpPr>
        <p:spPr>
          <a:xfrm flipH="1">
            <a:off x="5302684" y="175421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F6E5B4-805C-1CB6-D181-1DD82068E857}"/>
              </a:ext>
            </a:extLst>
          </p:cNvPr>
          <p:cNvSpPr/>
          <p:nvPr/>
        </p:nvSpPr>
        <p:spPr>
          <a:xfrm flipH="1" flipV="1">
            <a:off x="3528325" y="3972219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A3403E-3557-1A02-0724-B86C6324843E}"/>
              </a:ext>
            </a:extLst>
          </p:cNvPr>
          <p:cNvSpPr/>
          <p:nvPr/>
        </p:nvSpPr>
        <p:spPr>
          <a:xfrm flipH="1" flipV="1">
            <a:off x="3655188" y="449603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8A1D8B-89A8-049C-AC4F-C7A6AA95788B}"/>
              </a:ext>
            </a:extLst>
          </p:cNvPr>
          <p:cNvSpPr/>
          <p:nvPr/>
        </p:nvSpPr>
        <p:spPr>
          <a:xfrm flipH="1" flipV="1">
            <a:off x="3878285" y="4867977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2816EC-8A58-EA4C-C313-718600797CFB}"/>
              </a:ext>
            </a:extLst>
          </p:cNvPr>
          <p:cNvSpPr/>
          <p:nvPr/>
        </p:nvSpPr>
        <p:spPr>
          <a:xfrm flipH="1" flipV="1">
            <a:off x="4197656" y="521461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252AD1-F06F-A15D-9CF9-F0509956AA58}"/>
              </a:ext>
            </a:extLst>
          </p:cNvPr>
          <p:cNvSpPr/>
          <p:nvPr/>
        </p:nvSpPr>
        <p:spPr>
          <a:xfrm flipH="1" flipV="1">
            <a:off x="4485635" y="545894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5C9748-F378-2BDA-D57A-B186D37AFCD7}"/>
              </a:ext>
            </a:extLst>
          </p:cNvPr>
          <p:cNvSpPr/>
          <p:nvPr/>
        </p:nvSpPr>
        <p:spPr>
          <a:xfrm flipH="1" flipV="1">
            <a:off x="4928796" y="558562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C69F7B-BB0F-2D7A-9F68-2AA10E6E039F}"/>
              </a:ext>
            </a:extLst>
          </p:cNvPr>
          <p:cNvSpPr/>
          <p:nvPr/>
        </p:nvSpPr>
        <p:spPr>
          <a:xfrm>
            <a:off x="328458" y="49202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729095-566E-E008-E636-DFEED745F09A}"/>
              </a:ext>
            </a:extLst>
          </p:cNvPr>
          <p:cNvSpPr txBox="1"/>
          <p:nvPr/>
        </p:nvSpPr>
        <p:spPr>
          <a:xfrm>
            <a:off x="627587" y="4842287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measurements</a:t>
            </a:r>
            <a:endParaRPr lang="en-CA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C319E35-24EF-0D25-54FB-6F9818CD54A6}"/>
              </a:ext>
            </a:extLst>
          </p:cNvPr>
          <p:cNvSpPr txBox="1"/>
          <p:nvPr/>
        </p:nvSpPr>
        <p:spPr>
          <a:xfrm>
            <a:off x="229057" y="5337727"/>
            <a:ext cx="3707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measure all the points for a constant gain circle at once, the distorted circle makes adjustment difficult and reductant measurements are made.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8382611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average of all the measured points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/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summing vectors of angle </a:t>
                </a:r>
                <a:r>
                  <a:rPr lang="en-CA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j (ideal position)</a:t>
                </a:r>
              </a:p>
              <a:p>
                <a:endParaRPr lang="en-CA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 (measurement position)</a:t>
                </a:r>
                <a:endParaRPr lang="en-CA" sz="1600" dirty="0">
                  <a:solidFill>
                    <a:schemeClr val="bg1"/>
                  </a:solidFill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blipFill>
                <a:blip r:embed="rId3"/>
                <a:stretch>
                  <a:fillRect l="-524" t="-1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772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point by the DC offset point.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3E344EB-8E39-006D-F866-F70705A635CA}"/>
              </a:ext>
            </a:extLst>
          </p:cNvPr>
          <p:cNvSpPr/>
          <p:nvPr/>
        </p:nvSpPr>
        <p:spPr>
          <a:xfrm>
            <a:off x="3127474" y="38375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/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EC83A1-1F14-69FF-859A-AE87FCF2ADC4}"/>
              </a:ext>
            </a:extLst>
          </p:cNvPr>
          <p:cNvCxnSpPr>
            <a:cxnSpLocks/>
          </p:cNvCxnSpPr>
          <p:nvPr/>
        </p:nvCxnSpPr>
        <p:spPr>
          <a:xfrm>
            <a:off x="2770916" y="3370509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EC34E8-30CD-1F0C-FFA1-66AE79B70B0E}"/>
              </a:ext>
            </a:extLst>
          </p:cNvPr>
          <p:cNvCxnSpPr>
            <a:cxnSpLocks/>
          </p:cNvCxnSpPr>
          <p:nvPr/>
        </p:nvCxnSpPr>
        <p:spPr>
          <a:xfrm>
            <a:off x="2516853" y="3531272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97B0E47-C51B-74E7-D56B-BADA689C61BF}"/>
              </a:ext>
            </a:extLst>
          </p:cNvPr>
          <p:cNvSpPr/>
          <p:nvPr/>
        </p:nvSpPr>
        <p:spPr>
          <a:xfrm>
            <a:off x="2863196" y="399633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/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927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328280" y="2328890"/>
            <a:ext cx="158653" cy="638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688913" y="2981359"/>
            <a:ext cx="639367" cy="2983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69F14E-2050-87C4-A0B8-31E56F601C50}"/>
              </a:ext>
            </a:extLst>
          </p:cNvPr>
          <p:cNvCxnSpPr>
            <a:cxnSpLocks/>
          </p:cNvCxnSpPr>
          <p:nvPr/>
        </p:nvCxnSpPr>
        <p:spPr>
          <a:xfrm flipH="1" flipV="1">
            <a:off x="2271109" y="2771945"/>
            <a:ext cx="405212" cy="5036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17686A-4684-28E2-7B40-CFB492A650A1}"/>
              </a:ext>
            </a:extLst>
          </p:cNvPr>
          <p:cNvCxnSpPr>
            <a:cxnSpLocks/>
          </p:cNvCxnSpPr>
          <p:nvPr/>
        </p:nvCxnSpPr>
        <p:spPr>
          <a:xfrm flipH="1">
            <a:off x="1608375" y="2771945"/>
            <a:ext cx="652632" cy="21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133D31-757F-D6A4-FABD-4EC182BF5AA4}"/>
              </a:ext>
            </a:extLst>
          </p:cNvPr>
          <p:cNvCxnSpPr>
            <a:cxnSpLocks/>
          </p:cNvCxnSpPr>
          <p:nvPr/>
        </p:nvCxnSpPr>
        <p:spPr>
          <a:xfrm flipH="1">
            <a:off x="2286252" y="3276707"/>
            <a:ext cx="387176" cy="5071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A55135-589C-61DF-E9F4-B93DE8C16945}"/>
              </a:ext>
            </a:extLst>
          </p:cNvPr>
          <p:cNvCxnSpPr>
            <a:cxnSpLocks/>
          </p:cNvCxnSpPr>
          <p:nvPr/>
        </p:nvCxnSpPr>
        <p:spPr>
          <a:xfrm>
            <a:off x="2286252" y="3823889"/>
            <a:ext cx="0" cy="5917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029F3D-1526-F2D0-08B8-101803CC3151}"/>
              </a:ext>
            </a:extLst>
          </p:cNvPr>
          <p:cNvCxnSpPr>
            <a:cxnSpLocks/>
          </p:cNvCxnSpPr>
          <p:nvPr/>
        </p:nvCxnSpPr>
        <p:spPr>
          <a:xfrm>
            <a:off x="2673428" y="3301966"/>
            <a:ext cx="446514" cy="5032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58233D-1090-52BA-134E-6EE3B9E8721C}"/>
              </a:ext>
            </a:extLst>
          </p:cNvPr>
          <p:cNvCxnSpPr>
            <a:cxnSpLocks/>
          </p:cNvCxnSpPr>
          <p:nvPr/>
        </p:nvCxnSpPr>
        <p:spPr>
          <a:xfrm>
            <a:off x="3119942" y="3823889"/>
            <a:ext cx="607508" cy="221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5206540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70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/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cartesian point </a:t>
                </a:r>
                <a:r>
                  <a:rPr lang="en-US" sz="1400" dirty="0">
                    <a:solidFill>
                      <a:schemeClr val="bg1"/>
                    </a:solidFill>
                  </a:rPr>
                  <a:t>of circle center whose angle to the DC offset is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blipFill>
                <a:blip r:embed="rId2"/>
                <a:stretch>
                  <a:fillRect l="-532" t="-3529" b="-105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6657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/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average radius of circle with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DD7BF1-FCBB-9E23-A1C2-A8B48805EBD1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34028-D791-3638-02FC-F20971685FAB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A1FFAA-9335-AFFA-C0FF-D5A469774233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A8001B-6D9B-C44B-315D-826E33103F5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943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195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4" y="1494134"/>
            <a:ext cx="3829785" cy="256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L1/L2 by averaging radius of average radii.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311062" y="4814582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62" y="4814582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0D09D6-A835-B67B-8BBE-C46A23C8FF0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B1E4E-7DCE-DAEE-06C5-220F5513C7BF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633BD22-4C31-568A-1A57-5849BE9AF0D1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2F718E-88CF-05C2-93FA-A909DE3AC3D0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7F9016-BF5A-4A21-BE22-4FB74DF75437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19332B-40BD-2AAC-9373-7CF7C6769885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399B8F-4831-EACE-9F9B-E357ED492FFF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31C818-2BA1-9B0A-D098-8D74DD495BC2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19D012-3995-27CB-666B-144919E7009B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C2D90C-F170-96E3-526A-E23FE60FBA90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84095-875B-4980-8226-093DAB983962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3F9BB8-8775-51D5-329B-6B54459C9988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7F2F08-3CF7-0EF3-515C-5527BD793E3F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DC9A-0ED4-E06C-D557-0D24118AF86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448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196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4" y="1494134"/>
            <a:ext cx="3829785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magnitude scaling factor (M) for normalizing reading.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L1/L2 by averaging radius of average radii.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804544" y="5427979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5427979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0D09D6-A835-B67B-8BBE-C46A23C8FF0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B1E4E-7DCE-DAEE-06C5-220F5513C7BF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633BD22-4C31-568A-1A57-5849BE9AF0D1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2F718E-88CF-05C2-93FA-A909DE3AC3D0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7F9016-BF5A-4A21-BE22-4FB74DF75437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19332B-40BD-2AAC-9373-7CF7C6769885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399B8F-4831-EACE-9F9B-E357ED492FFF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31C818-2BA1-9B0A-D098-8D74DD495BC2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19D012-3995-27CB-666B-144919E7009B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C2D90C-F170-96E3-526A-E23FE60FBA90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84095-875B-4980-8226-093DAB983962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3F9BB8-8775-51D5-329B-6B54459C9988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7F2F08-3CF7-0EF3-515C-5527BD793E3F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DC9A-0ED4-E06C-D557-0D24118AF86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F3710B-922C-3E65-9D46-8370EE5996D0}"/>
                  </a:ext>
                </a:extLst>
              </p:cNvPr>
              <p:cNvSpPr txBox="1"/>
              <p:nvPr/>
            </p:nvSpPr>
            <p:spPr>
              <a:xfrm>
                <a:off x="3804544" y="4632426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two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vectors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F3710B-922C-3E65-9D46-8370EE599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4632426"/>
                <a:ext cx="434250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FF689-4F05-5236-4C38-8AF077736EA0}"/>
                  </a:ext>
                </a:extLst>
              </p:cNvPr>
              <p:cNvSpPr txBox="1"/>
              <p:nvPr/>
            </p:nvSpPr>
            <p:spPr>
              <a:xfrm>
                <a:off x="3804544" y="505608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=0.5/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FF689-4F05-5236-4C38-8AF07773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5056089"/>
                <a:ext cx="4342506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A4E58-5B55-7C7F-6AC0-4EE887CD2E64}"/>
                  </a:ext>
                </a:extLst>
              </p:cNvPr>
              <p:cNvSpPr txBox="1"/>
              <p:nvPr/>
            </p:nvSpPr>
            <p:spPr>
              <a:xfrm>
                <a:off x="3804544" y="6194623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𝑅𝑎𝑤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A4E58-5B55-7C7F-6AC0-4EE887CD2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6194623"/>
                <a:ext cx="43425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3411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>
            <a:off x="3563142" y="3516064"/>
            <a:ext cx="87550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>
            <a:off x="2518568" y="3516064"/>
            <a:ext cx="103108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2A661E-CA35-B4AD-3066-54EA93F22B0C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38AE3-C3A6-F96C-B92C-058988279F03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8840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473450" y="2952750"/>
            <a:ext cx="831850" cy="2540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206750"/>
            <a:ext cx="954882" cy="3093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DDA49-F683-47D7-1C66-E3C43A82AD9D}"/>
              </a:ext>
            </a:extLst>
          </p:cNvPr>
          <p:cNvSpPr/>
          <p:nvPr/>
        </p:nvSpPr>
        <p:spPr>
          <a:xfrm>
            <a:off x="4268987" y="2856045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2EE8D2-D86E-507C-CAF9-DD766C2CA2F5}"/>
              </a:ext>
            </a:extLst>
          </p:cNvPr>
          <p:cNvCxnSpPr/>
          <p:nvPr/>
        </p:nvCxnSpPr>
        <p:spPr>
          <a:xfrm>
            <a:off x="3473450" y="3206750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0C520956-B2A7-A860-B170-47F2A277B8A8}"/>
              </a:ext>
            </a:extLst>
          </p:cNvPr>
          <p:cNvSpPr/>
          <p:nvPr/>
        </p:nvSpPr>
        <p:spPr>
          <a:xfrm>
            <a:off x="3110468" y="333258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9A35-2060-F4FA-A89A-9F656A6A1DB8}"/>
                  </a:ext>
                </a:extLst>
              </p:cNvPr>
              <p:cNvSpPr txBox="1"/>
              <p:nvPr/>
            </p:nvSpPr>
            <p:spPr>
              <a:xfrm>
                <a:off x="3387330" y="3195066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9A35-2060-F4FA-A89A-9F656A6A1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30" y="3195066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787AE0EB-1962-DB38-4D7E-86751BCD4FCA}"/>
              </a:ext>
            </a:extLst>
          </p:cNvPr>
          <p:cNvSpPr/>
          <p:nvPr/>
        </p:nvSpPr>
        <p:spPr>
          <a:xfrm>
            <a:off x="4025052" y="304395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40E52B-0657-1563-97AD-DA19C42A3A00}"/>
                  </a:ext>
                </a:extLst>
              </p:cNvPr>
              <p:cNvSpPr txBox="1"/>
              <p:nvPr/>
            </p:nvSpPr>
            <p:spPr>
              <a:xfrm>
                <a:off x="4391420" y="2905454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40E52B-0657-1563-97AD-DA19C42A3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20" y="2905454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F052A6C-C2B2-C496-40AC-6DF78090DB9C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2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270001" y="2992601"/>
            <a:ext cx="804520" cy="63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43954"/>
            <a:ext cx="751433" cy="4721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DDA49-F683-47D7-1C66-E3C43A82AD9D}"/>
              </a:ext>
            </a:extLst>
          </p:cNvPr>
          <p:cNvSpPr/>
          <p:nvPr/>
        </p:nvSpPr>
        <p:spPr>
          <a:xfrm>
            <a:off x="4074521" y="291322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D6F64-11D9-09E5-F3F5-CD3D5EAC114D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2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F059B-8AEE-5C05-44D2-4590891B1AB9}"/>
              </a:ext>
            </a:extLst>
          </p:cNvPr>
          <p:cNvSpPr/>
          <p:nvPr/>
        </p:nvSpPr>
        <p:spPr>
          <a:xfrm>
            <a:off x="2065400" y="4386214"/>
            <a:ext cx="831850" cy="831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54FEB-33B2-29BB-9906-B7482B6C1CE3}"/>
              </a:ext>
            </a:extLst>
          </p:cNvPr>
          <p:cNvSpPr/>
          <p:nvPr/>
        </p:nvSpPr>
        <p:spPr>
          <a:xfrm>
            <a:off x="311387" y="4411694"/>
            <a:ext cx="831850" cy="831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1EB30B-7A09-7885-97B9-047953FBB6AC}"/>
              </a:ext>
            </a:extLst>
          </p:cNvPr>
          <p:cNvCxnSpPr>
            <a:cxnSpLocks/>
          </p:cNvCxnSpPr>
          <p:nvPr/>
        </p:nvCxnSpPr>
        <p:spPr>
          <a:xfrm>
            <a:off x="1242242" y="4828078"/>
            <a:ext cx="7053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12915D-CF62-5286-4674-581472F5CF5C}"/>
              </a:ext>
            </a:extLst>
          </p:cNvPr>
          <p:cNvCxnSpPr>
            <a:cxnSpLocks/>
          </p:cNvCxnSpPr>
          <p:nvPr/>
        </p:nvCxnSpPr>
        <p:spPr>
          <a:xfrm>
            <a:off x="3003550" y="4809703"/>
            <a:ext cx="8064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7614526-37BE-8589-C0B0-F89DFCDF9637}"/>
              </a:ext>
            </a:extLst>
          </p:cNvPr>
          <p:cNvGrpSpPr/>
          <p:nvPr/>
        </p:nvGrpSpPr>
        <p:grpSpPr>
          <a:xfrm>
            <a:off x="3977137" y="3803650"/>
            <a:ext cx="1943736" cy="2055524"/>
            <a:chOff x="3977137" y="3803650"/>
            <a:chExt cx="1943736" cy="20555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E1B7ED-72DD-F36E-700C-E4F343076C2E}"/>
                </a:ext>
              </a:extLst>
            </p:cNvPr>
            <p:cNvSpPr/>
            <p:nvPr/>
          </p:nvSpPr>
          <p:spPr>
            <a:xfrm>
              <a:off x="4097787" y="39249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AEE456-92D4-7A83-4FD3-31B0AB881B64}"/>
                </a:ext>
              </a:extLst>
            </p:cNvPr>
            <p:cNvSpPr/>
            <p:nvPr/>
          </p:nvSpPr>
          <p:spPr>
            <a:xfrm>
              <a:off x="4242568" y="390588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9E5590-122A-CABC-6EA8-D4FF0443CD6D}"/>
                </a:ext>
              </a:extLst>
            </p:cNvPr>
            <p:cNvSpPr/>
            <p:nvPr/>
          </p:nvSpPr>
          <p:spPr>
            <a:xfrm>
              <a:off x="4402271" y="39319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6A95BA-CBE7-43D5-C3DE-38C9E9B7ED58}"/>
                </a:ext>
              </a:extLst>
            </p:cNvPr>
            <p:cNvSpPr/>
            <p:nvPr/>
          </p:nvSpPr>
          <p:spPr>
            <a:xfrm>
              <a:off x="4553718" y="38722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3C24D4-3237-D1C3-2979-4737D65FD5DA}"/>
                </a:ext>
              </a:extLst>
            </p:cNvPr>
            <p:cNvSpPr/>
            <p:nvPr/>
          </p:nvSpPr>
          <p:spPr>
            <a:xfrm>
              <a:off x="4668810" y="39274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9FD162-F125-00AF-7194-18334A81AD67}"/>
                </a:ext>
              </a:extLst>
            </p:cNvPr>
            <p:cNvSpPr/>
            <p:nvPr/>
          </p:nvSpPr>
          <p:spPr>
            <a:xfrm>
              <a:off x="4793589" y="388366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A90616-6182-6537-8EDE-AD7D890AE81A}"/>
                </a:ext>
              </a:extLst>
            </p:cNvPr>
            <p:cNvSpPr/>
            <p:nvPr/>
          </p:nvSpPr>
          <p:spPr>
            <a:xfrm>
              <a:off x="4912489" y="38893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50BB4D8-2D71-7DF0-8D6F-6BE2A3F90FCB}"/>
                </a:ext>
              </a:extLst>
            </p:cNvPr>
            <p:cNvSpPr/>
            <p:nvPr/>
          </p:nvSpPr>
          <p:spPr>
            <a:xfrm>
              <a:off x="5055999" y="393573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78EF0A-8617-2CB8-2CD2-0F0C5ED07C56}"/>
                </a:ext>
              </a:extLst>
            </p:cNvPr>
            <p:cNvSpPr/>
            <p:nvPr/>
          </p:nvSpPr>
          <p:spPr>
            <a:xfrm>
              <a:off x="5161412" y="38036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20BB18-9F75-D96F-2968-9B022A678BA4}"/>
                </a:ext>
              </a:extLst>
            </p:cNvPr>
            <p:cNvSpPr/>
            <p:nvPr/>
          </p:nvSpPr>
          <p:spPr>
            <a:xfrm>
              <a:off x="5282856" y="384460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B594A9-E725-417B-B4EE-3C10B8E1D0E2}"/>
                </a:ext>
              </a:extLst>
            </p:cNvPr>
            <p:cNvSpPr/>
            <p:nvPr/>
          </p:nvSpPr>
          <p:spPr>
            <a:xfrm>
              <a:off x="5397948" y="388873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AD3C2E-C295-D525-A490-FE5CE6CFDE80}"/>
                </a:ext>
              </a:extLst>
            </p:cNvPr>
            <p:cNvSpPr/>
            <p:nvPr/>
          </p:nvSpPr>
          <p:spPr>
            <a:xfrm>
              <a:off x="3977137" y="38461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BDB799-DBFB-4789-A45B-3BE1B2C08D23}"/>
                </a:ext>
              </a:extLst>
            </p:cNvPr>
            <p:cNvSpPr/>
            <p:nvPr/>
          </p:nvSpPr>
          <p:spPr>
            <a:xfrm>
              <a:off x="5495739" y="393033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619AF38-744D-98B2-7814-63609BEE5419}"/>
                </a:ext>
              </a:extLst>
            </p:cNvPr>
            <p:cNvSpPr/>
            <p:nvPr/>
          </p:nvSpPr>
          <p:spPr>
            <a:xfrm>
              <a:off x="5571939" y="38036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38FF76-9864-8197-6554-18D4890FED41}"/>
                </a:ext>
              </a:extLst>
            </p:cNvPr>
            <p:cNvSpPr/>
            <p:nvPr/>
          </p:nvSpPr>
          <p:spPr>
            <a:xfrm>
              <a:off x="5662271" y="388778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514D68-9FD2-6915-1D9C-CE83F26CE527}"/>
                </a:ext>
              </a:extLst>
            </p:cNvPr>
            <p:cNvSpPr/>
            <p:nvPr/>
          </p:nvSpPr>
          <p:spPr>
            <a:xfrm>
              <a:off x="5781011" y="383476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B865B-B1AB-945A-D9C7-33A36B0FD797}"/>
                </a:ext>
              </a:extLst>
            </p:cNvPr>
            <p:cNvSpPr/>
            <p:nvPr/>
          </p:nvSpPr>
          <p:spPr>
            <a:xfrm>
              <a:off x="5875154" y="39217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550203-D016-771A-9F4E-67E86A96632D}"/>
                </a:ext>
              </a:extLst>
            </p:cNvPr>
            <p:cNvSpPr/>
            <p:nvPr/>
          </p:nvSpPr>
          <p:spPr>
            <a:xfrm>
              <a:off x="4097787" y="4098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75D77C-6325-2298-9D1C-BBDC73C49FFE}"/>
                </a:ext>
              </a:extLst>
            </p:cNvPr>
            <p:cNvSpPr/>
            <p:nvPr/>
          </p:nvSpPr>
          <p:spPr>
            <a:xfrm>
              <a:off x="4242568" y="40798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DC97AF-C616-992A-9ED3-F30542CC2EBE}"/>
                </a:ext>
              </a:extLst>
            </p:cNvPr>
            <p:cNvSpPr/>
            <p:nvPr/>
          </p:nvSpPr>
          <p:spPr>
            <a:xfrm>
              <a:off x="4402271" y="410591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E8CA9D-5E21-B459-0E0D-F8F8784709E3}"/>
                </a:ext>
              </a:extLst>
            </p:cNvPr>
            <p:cNvSpPr/>
            <p:nvPr/>
          </p:nvSpPr>
          <p:spPr>
            <a:xfrm>
              <a:off x="4553718" y="40462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E239B7-F594-B532-734A-D7AE6473E239}"/>
                </a:ext>
              </a:extLst>
            </p:cNvPr>
            <p:cNvSpPr/>
            <p:nvPr/>
          </p:nvSpPr>
          <p:spPr>
            <a:xfrm>
              <a:off x="4668810" y="41014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3BFF53-11A4-2869-7C80-BD8EB1548BD3}"/>
                </a:ext>
              </a:extLst>
            </p:cNvPr>
            <p:cNvSpPr/>
            <p:nvPr/>
          </p:nvSpPr>
          <p:spPr>
            <a:xfrm>
              <a:off x="4793589" y="40576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AB56141-41B5-89AD-A46D-C4081D8F8388}"/>
                </a:ext>
              </a:extLst>
            </p:cNvPr>
            <p:cNvSpPr/>
            <p:nvPr/>
          </p:nvSpPr>
          <p:spPr>
            <a:xfrm>
              <a:off x="4912489" y="40633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7A2E79-524B-A2A7-38BC-7C256E42AB13}"/>
                </a:ext>
              </a:extLst>
            </p:cNvPr>
            <p:cNvSpPr/>
            <p:nvPr/>
          </p:nvSpPr>
          <p:spPr>
            <a:xfrm>
              <a:off x="5055999" y="41097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03F47C-43BF-EBC8-FEDF-00910D357805}"/>
                </a:ext>
              </a:extLst>
            </p:cNvPr>
            <p:cNvSpPr/>
            <p:nvPr/>
          </p:nvSpPr>
          <p:spPr>
            <a:xfrm>
              <a:off x="5161412" y="39776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F5A58F1-7673-1D74-01D5-8BC323A03B7D}"/>
                </a:ext>
              </a:extLst>
            </p:cNvPr>
            <p:cNvSpPr/>
            <p:nvPr/>
          </p:nvSpPr>
          <p:spPr>
            <a:xfrm>
              <a:off x="5282856" y="40185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0D9A29-FD12-6713-11D3-408ABC43121C}"/>
                </a:ext>
              </a:extLst>
            </p:cNvPr>
            <p:cNvSpPr/>
            <p:nvPr/>
          </p:nvSpPr>
          <p:spPr>
            <a:xfrm>
              <a:off x="5397948" y="40627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F61F25-F945-3694-E2E2-92066C5C4D62}"/>
                </a:ext>
              </a:extLst>
            </p:cNvPr>
            <p:cNvSpPr/>
            <p:nvPr/>
          </p:nvSpPr>
          <p:spPr>
            <a:xfrm>
              <a:off x="3977137" y="40201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87555D-F9CB-C4ED-C7CC-EEC8B76FFD81}"/>
                </a:ext>
              </a:extLst>
            </p:cNvPr>
            <p:cNvSpPr/>
            <p:nvPr/>
          </p:nvSpPr>
          <p:spPr>
            <a:xfrm>
              <a:off x="5495739" y="41043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D851745-B66B-C2CC-597D-E8730813A3FC}"/>
                </a:ext>
              </a:extLst>
            </p:cNvPr>
            <p:cNvSpPr/>
            <p:nvPr/>
          </p:nvSpPr>
          <p:spPr>
            <a:xfrm>
              <a:off x="5571939" y="39776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E79EDF-8760-C4A7-C5B6-F21B91787627}"/>
                </a:ext>
              </a:extLst>
            </p:cNvPr>
            <p:cNvSpPr/>
            <p:nvPr/>
          </p:nvSpPr>
          <p:spPr>
            <a:xfrm>
              <a:off x="5662271" y="40617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BCEAF98-642B-2D7C-993D-340C7321332D}"/>
                </a:ext>
              </a:extLst>
            </p:cNvPr>
            <p:cNvSpPr/>
            <p:nvPr/>
          </p:nvSpPr>
          <p:spPr>
            <a:xfrm>
              <a:off x="5781011" y="40087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90DE24-717C-4D94-466E-3F371B987B14}"/>
                </a:ext>
              </a:extLst>
            </p:cNvPr>
            <p:cNvSpPr/>
            <p:nvPr/>
          </p:nvSpPr>
          <p:spPr>
            <a:xfrm>
              <a:off x="5875154" y="40957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F072314-D774-346E-FD2A-8C28A0EA7211}"/>
                </a:ext>
              </a:extLst>
            </p:cNvPr>
            <p:cNvSpPr/>
            <p:nvPr/>
          </p:nvSpPr>
          <p:spPr>
            <a:xfrm>
              <a:off x="4097787" y="42738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0B29E00-9C9E-61D0-97FC-750A9D78E862}"/>
                </a:ext>
              </a:extLst>
            </p:cNvPr>
            <p:cNvSpPr/>
            <p:nvPr/>
          </p:nvSpPr>
          <p:spPr>
            <a:xfrm>
              <a:off x="4242568" y="425482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696ABD6-86AA-4ED5-0750-96E2AD193EBE}"/>
                </a:ext>
              </a:extLst>
            </p:cNvPr>
            <p:cNvSpPr/>
            <p:nvPr/>
          </p:nvSpPr>
          <p:spPr>
            <a:xfrm>
              <a:off x="4402271" y="42808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1C5D892-C9E3-5233-8435-D87B71F380F2}"/>
                </a:ext>
              </a:extLst>
            </p:cNvPr>
            <p:cNvSpPr/>
            <p:nvPr/>
          </p:nvSpPr>
          <p:spPr>
            <a:xfrm>
              <a:off x="4553718" y="422116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1B4D44-C483-ECD3-EBB0-2F9AD80528D4}"/>
                </a:ext>
              </a:extLst>
            </p:cNvPr>
            <p:cNvSpPr/>
            <p:nvPr/>
          </p:nvSpPr>
          <p:spPr>
            <a:xfrm>
              <a:off x="4668810" y="42764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7D7D6C-2730-B5BF-D6E8-44B77896AA44}"/>
                </a:ext>
              </a:extLst>
            </p:cNvPr>
            <p:cNvSpPr/>
            <p:nvPr/>
          </p:nvSpPr>
          <p:spPr>
            <a:xfrm>
              <a:off x="4793589" y="42326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CE262C-4600-3B08-EFDC-DA66C888664B}"/>
                </a:ext>
              </a:extLst>
            </p:cNvPr>
            <p:cNvSpPr/>
            <p:nvPr/>
          </p:nvSpPr>
          <p:spPr>
            <a:xfrm>
              <a:off x="4912489" y="423832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EBBF0D-3B57-EB25-FE08-270BF9630E79}"/>
                </a:ext>
              </a:extLst>
            </p:cNvPr>
            <p:cNvSpPr/>
            <p:nvPr/>
          </p:nvSpPr>
          <p:spPr>
            <a:xfrm>
              <a:off x="5055999" y="42846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9CF93B-F53B-C36E-A6E3-EAD742A067F5}"/>
                </a:ext>
              </a:extLst>
            </p:cNvPr>
            <p:cNvSpPr/>
            <p:nvPr/>
          </p:nvSpPr>
          <p:spPr>
            <a:xfrm>
              <a:off x="5161412" y="41525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A862012-2342-92E8-83B5-787363093382}"/>
                </a:ext>
              </a:extLst>
            </p:cNvPr>
            <p:cNvSpPr/>
            <p:nvPr/>
          </p:nvSpPr>
          <p:spPr>
            <a:xfrm>
              <a:off x="5282856" y="41935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EE65E76-B01D-126E-D8B9-2DCB4F14C9CC}"/>
                </a:ext>
              </a:extLst>
            </p:cNvPr>
            <p:cNvSpPr/>
            <p:nvPr/>
          </p:nvSpPr>
          <p:spPr>
            <a:xfrm>
              <a:off x="5397948" y="42376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0F7B9E9-4A6A-7F83-ECEA-A41C3C2F78F5}"/>
                </a:ext>
              </a:extLst>
            </p:cNvPr>
            <p:cNvSpPr/>
            <p:nvPr/>
          </p:nvSpPr>
          <p:spPr>
            <a:xfrm>
              <a:off x="3977137" y="41951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56AE11-D0C1-72F5-6D66-2A2CE1C3CAF8}"/>
                </a:ext>
              </a:extLst>
            </p:cNvPr>
            <p:cNvSpPr/>
            <p:nvPr/>
          </p:nvSpPr>
          <p:spPr>
            <a:xfrm>
              <a:off x="5495739" y="42792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97FD6B-6A65-1F4B-2E97-62A20FEDFA8E}"/>
                </a:ext>
              </a:extLst>
            </p:cNvPr>
            <p:cNvSpPr/>
            <p:nvPr/>
          </p:nvSpPr>
          <p:spPr>
            <a:xfrm>
              <a:off x="5571939" y="415259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72DB51-17CA-3DB4-9220-B61E63B2BA45}"/>
                </a:ext>
              </a:extLst>
            </p:cNvPr>
            <p:cNvSpPr/>
            <p:nvPr/>
          </p:nvSpPr>
          <p:spPr>
            <a:xfrm>
              <a:off x="5662271" y="42367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038B49B-7519-7B53-5E6E-F9651F605D1C}"/>
                </a:ext>
              </a:extLst>
            </p:cNvPr>
            <p:cNvSpPr/>
            <p:nvPr/>
          </p:nvSpPr>
          <p:spPr>
            <a:xfrm>
              <a:off x="5781011" y="418370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456875F-F32A-5B06-277B-FEA784C884AF}"/>
                </a:ext>
              </a:extLst>
            </p:cNvPr>
            <p:cNvSpPr/>
            <p:nvPr/>
          </p:nvSpPr>
          <p:spPr>
            <a:xfrm>
              <a:off x="5875154" y="427070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D39F4B-0596-DC34-7E6D-CBD6E4337570}"/>
                </a:ext>
              </a:extLst>
            </p:cNvPr>
            <p:cNvSpPr/>
            <p:nvPr/>
          </p:nvSpPr>
          <p:spPr>
            <a:xfrm>
              <a:off x="4097787" y="448218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3855E44-A5B6-563A-F805-0F718B03BFFF}"/>
                </a:ext>
              </a:extLst>
            </p:cNvPr>
            <p:cNvSpPr/>
            <p:nvPr/>
          </p:nvSpPr>
          <p:spPr>
            <a:xfrm>
              <a:off x="4242568" y="44631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E97DF22-81DF-5C85-8582-F681D3A48AD7}"/>
                </a:ext>
              </a:extLst>
            </p:cNvPr>
            <p:cNvSpPr/>
            <p:nvPr/>
          </p:nvSpPr>
          <p:spPr>
            <a:xfrm>
              <a:off x="4402271" y="448916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B1CBC03-D66C-F7AB-8001-9D4112962898}"/>
                </a:ext>
              </a:extLst>
            </p:cNvPr>
            <p:cNvSpPr/>
            <p:nvPr/>
          </p:nvSpPr>
          <p:spPr>
            <a:xfrm>
              <a:off x="4553718" y="44294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2992604-CE12-8078-09F7-23821A2F6154}"/>
                </a:ext>
              </a:extLst>
            </p:cNvPr>
            <p:cNvSpPr/>
            <p:nvPr/>
          </p:nvSpPr>
          <p:spPr>
            <a:xfrm>
              <a:off x="4668810" y="44847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062F7A6-0CF0-D06A-0575-0BA871B98A83}"/>
                </a:ext>
              </a:extLst>
            </p:cNvPr>
            <p:cNvSpPr/>
            <p:nvPr/>
          </p:nvSpPr>
          <p:spPr>
            <a:xfrm>
              <a:off x="4793589" y="44409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4B42F2-612A-1DD1-A356-6C4866BF1F47}"/>
                </a:ext>
              </a:extLst>
            </p:cNvPr>
            <p:cNvSpPr/>
            <p:nvPr/>
          </p:nvSpPr>
          <p:spPr>
            <a:xfrm>
              <a:off x="4912489" y="444662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3CA9864-A7DA-A6E4-9E16-80DAF974DC57}"/>
                </a:ext>
              </a:extLst>
            </p:cNvPr>
            <p:cNvSpPr/>
            <p:nvPr/>
          </p:nvSpPr>
          <p:spPr>
            <a:xfrm>
              <a:off x="5055999" y="449297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C5EB65-9926-B4D9-5482-7F3FD0AD8330}"/>
                </a:ext>
              </a:extLst>
            </p:cNvPr>
            <p:cNvSpPr/>
            <p:nvPr/>
          </p:nvSpPr>
          <p:spPr>
            <a:xfrm>
              <a:off x="5161412" y="43608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853A800-EF54-8464-5E46-91E3A0349F0A}"/>
                </a:ext>
              </a:extLst>
            </p:cNvPr>
            <p:cNvSpPr/>
            <p:nvPr/>
          </p:nvSpPr>
          <p:spPr>
            <a:xfrm>
              <a:off x="5282856" y="440184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079D3-4DBC-B6D7-C078-F8DE6FA5057A}"/>
                </a:ext>
              </a:extLst>
            </p:cNvPr>
            <p:cNvSpPr/>
            <p:nvPr/>
          </p:nvSpPr>
          <p:spPr>
            <a:xfrm>
              <a:off x="5397948" y="444598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D148134-5DA0-6F07-2BFA-6BC286688EFB}"/>
                </a:ext>
              </a:extLst>
            </p:cNvPr>
            <p:cNvSpPr/>
            <p:nvPr/>
          </p:nvSpPr>
          <p:spPr>
            <a:xfrm>
              <a:off x="3977137" y="440343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E75FADD-628E-8D73-C470-844C235AE926}"/>
                </a:ext>
              </a:extLst>
            </p:cNvPr>
            <p:cNvSpPr/>
            <p:nvPr/>
          </p:nvSpPr>
          <p:spPr>
            <a:xfrm>
              <a:off x="5495739" y="448757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144DA84-8C55-F0E2-ADFE-FC185F55AFEE}"/>
                </a:ext>
              </a:extLst>
            </p:cNvPr>
            <p:cNvSpPr/>
            <p:nvPr/>
          </p:nvSpPr>
          <p:spPr>
            <a:xfrm>
              <a:off x="5571939" y="436089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CA8261-34E8-96DE-8247-0F5A9D0E54FA}"/>
                </a:ext>
              </a:extLst>
            </p:cNvPr>
            <p:cNvSpPr/>
            <p:nvPr/>
          </p:nvSpPr>
          <p:spPr>
            <a:xfrm>
              <a:off x="5662271" y="4445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84970F5-84DC-264D-7875-930A838616D7}"/>
                </a:ext>
              </a:extLst>
            </p:cNvPr>
            <p:cNvSpPr/>
            <p:nvPr/>
          </p:nvSpPr>
          <p:spPr>
            <a:xfrm>
              <a:off x="5781011" y="43920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29B60BB-2D9E-3DEA-C3FF-8156A037091A}"/>
                </a:ext>
              </a:extLst>
            </p:cNvPr>
            <p:cNvSpPr/>
            <p:nvPr/>
          </p:nvSpPr>
          <p:spPr>
            <a:xfrm>
              <a:off x="5875154" y="44790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8D48AD7-E57D-805A-919F-705BB82B822E}"/>
                </a:ext>
              </a:extLst>
            </p:cNvPr>
            <p:cNvSpPr/>
            <p:nvPr/>
          </p:nvSpPr>
          <p:spPr>
            <a:xfrm>
              <a:off x="4097787" y="46714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004D379-B4C7-E792-F666-25A4E694ADC6}"/>
                </a:ext>
              </a:extLst>
            </p:cNvPr>
            <p:cNvSpPr/>
            <p:nvPr/>
          </p:nvSpPr>
          <p:spPr>
            <a:xfrm>
              <a:off x="4264869" y="469428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1D13B4E-5D3B-6645-F2D2-45E89C2154F7}"/>
                </a:ext>
              </a:extLst>
            </p:cNvPr>
            <p:cNvSpPr/>
            <p:nvPr/>
          </p:nvSpPr>
          <p:spPr>
            <a:xfrm>
              <a:off x="4401317" y="46384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FAE0E22-03E9-D7EF-8849-A12323F5BFF7}"/>
                </a:ext>
              </a:extLst>
            </p:cNvPr>
            <p:cNvSpPr/>
            <p:nvPr/>
          </p:nvSpPr>
          <p:spPr>
            <a:xfrm>
              <a:off x="4553718" y="46187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9DB2602-5918-635F-C1C9-49F43BF4BD33}"/>
                </a:ext>
              </a:extLst>
            </p:cNvPr>
            <p:cNvSpPr/>
            <p:nvPr/>
          </p:nvSpPr>
          <p:spPr>
            <a:xfrm>
              <a:off x="4668810" y="46739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56E0EF-250F-F648-2057-D93792B6E8E4}"/>
                </a:ext>
              </a:extLst>
            </p:cNvPr>
            <p:cNvSpPr/>
            <p:nvPr/>
          </p:nvSpPr>
          <p:spPr>
            <a:xfrm>
              <a:off x="4793589" y="4630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C6DF3BE-F475-4667-872A-D34BA4F64733}"/>
                </a:ext>
              </a:extLst>
            </p:cNvPr>
            <p:cNvSpPr/>
            <p:nvPr/>
          </p:nvSpPr>
          <p:spPr>
            <a:xfrm>
              <a:off x="4912489" y="46358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8167A0D-CCEA-CD1A-AE47-1FA2B9317F1C}"/>
                </a:ext>
              </a:extLst>
            </p:cNvPr>
            <p:cNvSpPr/>
            <p:nvPr/>
          </p:nvSpPr>
          <p:spPr>
            <a:xfrm>
              <a:off x="5055999" y="46822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5BE1A0-3AA2-A0D0-06BA-8048F1694361}"/>
                </a:ext>
              </a:extLst>
            </p:cNvPr>
            <p:cNvSpPr/>
            <p:nvPr/>
          </p:nvSpPr>
          <p:spPr>
            <a:xfrm>
              <a:off x="5161412" y="45501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A4250E-72D1-4391-BAEE-4E5F6627C5E5}"/>
                </a:ext>
              </a:extLst>
            </p:cNvPr>
            <p:cNvSpPr/>
            <p:nvPr/>
          </p:nvSpPr>
          <p:spPr>
            <a:xfrm>
              <a:off x="5282856" y="45910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31553DA-6CA7-7F6D-2E44-971FF2DB39C1}"/>
                </a:ext>
              </a:extLst>
            </p:cNvPr>
            <p:cNvSpPr/>
            <p:nvPr/>
          </p:nvSpPr>
          <p:spPr>
            <a:xfrm>
              <a:off x="5397948" y="46352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432C139-40DA-EC40-5EDA-C511A541D9D2}"/>
                </a:ext>
              </a:extLst>
            </p:cNvPr>
            <p:cNvSpPr/>
            <p:nvPr/>
          </p:nvSpPr>
          <p:spPr>
            <a:xfrm>
              <a:off x="3977137" y="45926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279131-5504-2719-BB70-8104ABB67D15}"/>
                </a:ext>
              </a:extLst>
            </p:cNvPr>
            <p:cNvSpPr/>
            <p:nvPr/>
          </p:nvSpPr>
          <p:spPr>
            <a:xfrm>
              <a:off x="5495739" y="46768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9BCDCAD-F6EC-7F6C-3DD9-75041A0FC28F}"/>
                </a:ext>
              </a:extLst>
            </p:cNvPr>
            <p:cNvSpPr/>
            <p:nvPr/>
          </p:nvSpPr>
          <p:spPr>
            <a:xfrm>
              <a:off x="5571939" y="45501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FD488F1-8C94-8578-FD1F-875358FE8EB1}"/>
                </a:ext>
              </a:extLst>
            </p:cNvPr>
            <p:cNvSpPr/>
            <p:nvPr/>
          </p:nvSpPr>
          <p:spPr>
            <a:xfrm>
              <a:off x="5662271" y="46342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17F1D7-52BE-72F1-2042-1CDC30C20C82}"/>
                </a:ext>
              </a:extLst>
            </p:cNvPr>
            <p:cNvSpPr/>
            <p:nvPr/>
          </p:nvSpPr>
          <p:spPr>
            <a:xfrm>
              <a:off x="5781011" y="45812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8B437E7-D0C6-B0EC-12B3-E6FF0CC7F254}"/>
                </a:ext>
              </a:extLst>
            </p:cNvPr>
            <p:cNvSpPr/>
            <p:nvPr/>
          </p:nvSpPr>
          <p:spPr>
            <a:xfrm>
              <a:off x="5875154" y="46682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9AFC3EE-698E-7999-E6AF-F96980013438}"/>
                </a:ext>
              </a:extLst>
            </p:cNvPr>
            <p:cNvSpPr/>
            <p:nvPr/>
          </p:nvSpPr>
          <p:spPr>
            <a:xfrm>
              <a:off x="4097787" y="48726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D78DB5F-75D1-DC33-1876-ADBC2D8950D2}"/>
                </a:ext>
              </a:extLst>
            </p:cNvPr>
            <p:cNvSpPr/>
            <p:nvPr/>
          </p:nvSpPr>
          <p:spPr>
            <a:xfrm>
              <a:off x="4242568" y="485357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DBEE08-185A-2C0B-A61F-671BFB843D77}"/>
                </a:ext>
              </a:extLst>
            </p:cNvPr>
            <p:cNvSpPr/>
            <p:nvPr/>
          </p:nvSpPr>
          <p:spPr>
            <a:xfrm>
              <a:off x="4404488" y="48506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3D61E7C-B131-3437-63E4-061AC9301E28}"/>
                </a:ext>
              </a:extLst>
            </p:cNvPr>
            <p:cNvSpPr/>
            <p:nvPr/>
          </p:nvSpPr>
          <p:spPr>
            <a:xfrm>
              <a:off x="4553718" y="4819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9C16CE-AE19-230E-B345-664F6D08012B}"/>
                </a:ext>
              </a:extLst>
            </p:cNvPr>
            <p:cNvSpPr/>
            <p:nvPr/>
          </p:nvSpPr>
          <p:spPr>
            <a:xfrm>
              <a:off x="4668810" y="48751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1B29028-0ABB-A8C5-EABA-000513CD4FFF}"/>
                </a:ext>
              </a:extLst>
            </p:cNvPr>
            <p:cNvSpPr/>
            <p:nvPr/>
          </p:nvSpPr>
          <p:spPr>
            <a:xfrm>
              <a:off x="4793589" y="48313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9189F91-B36B-6AF1-4E7E-7F4707DEB3D6}"/>
                </a:ext>
              </a:extLst>
            </p:cNvPr>
            <p:cNvSpPr/>
            <p:nvPr/>
          </p:nvSpPr>
          <p:spPr>
            <a:xfrm>
              <a:off x="4912489" y="48370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AA58BB-B7E8-E7E6-6D02-01B7904D3507}"/>
                </a:ext>
              </a:extLst>
            </p:cNvPr>
            <p:cNvSpPr/>
            <p:nvPr/>
          </p:nvSpPr>
          <p:spPr>
            <a:xfrm>
              <a:off x="5052820" y="48599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997CC99-3B13-ECD7-ADF9-0702537D3005}"/>
                </a:ext>
              </a:extLst>
            </p:cNvPr>
            <p:cNvSpPr/>
            <p:nvPr/>
          </p:nvSpPr>
          <p:spPr>
            <a:xfrm>
              <a:off x="5161412" y="475133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9A02935-D4AE-6B80-B0E5-636F5B55CFFD}"/>
                </a:ext>
              </a:extLst>
            </p:cNvPr>
            <p:cNvSpPr/>
            <p:nvPr/>
          </p:nvSpPr>
          <p:spPr>
            <a:xfrm>
              <a:off x="5282856" y="479229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7AB3E04-8A20-C733-AE58-EF4484987EEE}"/>
                </a:ext>
              </a:extLst>
            </p:cNvPr>
            <p:cNvSpPr/>
            <p:nvPr/>
          </p:nvSpPr>
          <p:spPr>
            <a:xfrm>
              <a:off x="5397948" y="483642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E6B1FD-1630-B0A4-FA92-D2E84C91F399}"/>
                </a:ext>
              </a:extLst>
            </p:cNvPr>
            <p:cNvSpPr/>
            <p:nvPr/>
          </p:nvSpPr>
          <p:spPr>
            <a:xfrm>
              <a:off x="3977137" y="479388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79B7744-EE77-226B-7FE5-C8704A99DF7D}"/>
                </a:ext>
              </a:extLst>
            </p:cNvPr>
            <p:cNvSpPr/>
            <p:nvPr/>
          </p:nvSpPr>
          <p:spPr>
            <a:xfrm>
              <a:off x="5495739" y="48780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DC42ED-1F80-9525-340F-A6662A2F5A4E}"/>
                </a:ext>
              </a:extLst>
            </p:cNvPr>
            <p:cNvSpPr/>
            <p:nvPr/>
          </p:nvSpPr>
          <p:spPr>
            <a:xfrm>
              <a:off x="5571939" y="475133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7E6BC5-5786-50AC-360D-CC1E48A60F0E}"/>
                </a:ext>
              </a:extLst>
            </p:cNvPr>
            <p:cNvSpPr/>
            <p:nvPr/>
          </p:nvSpPr>
          <p:spPr>
            <a:xfrm>
              <a:off x="5662271" y="48354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BD505CD-4FB7-2C0B-20E7-CC5BD303D6A7}"/>
                </a:ext>
              </a:extLst>
            </p:cNvPr>
            <p:cNvSpPr/>
            <p:nvPr/>
          </p:nvSpPr>
          <p:spPr>
            <a:xfrm>
              <a:off x="5781011" y="478245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3D8FD40-F493-8908-64CE-40905D600A7A}"/>
                </a:ext>
              </a:extLst>
            </p:cNvPr>
            <p:cNvSpPr/>
            <p:nvPr/>
          </p:nvSpPr>
          <p:spPr>
            <a:xfrm>
              <a:off x="5875154" y="48694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394159E-3DCD-2871-2864-21E2DE0A0B86}"/>
                </a:ext>
              </a:extLst>
            </p:cNvPr>
            <p:cNvSpPr/>
            <p:nvPr/>
          </p:nvSpPr>
          <p:spPr>
            <a:xfrm>
              <a:off x="4097787" y="50797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70C7735-9892-5596-7787-4B1087FE9A06}"/>
                </a:ext>
              </a:extLst>
            </p:cNvPr>
            <p:cNvSpPr/>
            <p:nvPr/>
          </p:nvSpPr>
          <p:spPr>
            <a:xfrm>
              <a:off x="4242568" y="506065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FA222C-60E9-922C-8BD9-F9574CED24B2}"/>
                </a:ext>
              </a:extLst>
            </p:cNvPr>
            <p:cNvSpPr/>
            <p:nvPr/>
          </p:nvSpPr>
          <p:spPr>
            <a:xfrm>
              <a:off x="4390045" y="5058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0620688-6369-BF3D-9FD5-54AEE702CFCA}"/>
                </a:ext>
              </a:extLst>
            </p:cNvPr>
            <p:cNvSpPr/>
            <p:nvPr/>
          </p:nvSpPr>
          <p:spPr>
            <a:xfrm>
              <a:off x="4553718" y="502699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EDC6D6-ADEB-2EFA-4C9E-E4D14EEAC39F}"/>
                </a:ext>
              </a:extLst>
            </p:cNvPr>
            <p:cNvSpPr/>
            <p:nvPr/>
          </p:nvSpPr>
          <p:spPr>
            <a:xfrm>
              <a:off x="4668810" y="50822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DD9E7BA-A7BB-F059-0AD2-4B60807164B0}"/>
                </a:ext>
              </a:extLst>
            </p:cNvPr>
            <p:cNvSpPr/>
            <p:nvPr/>
          </p:nvSpPr>
          <p:spPr>
            <a:xfrm>
              <a:off x="4793589" y="50384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0DA23B2-6112-A8AE-B17B-D89CAB97C941}"/>
                </a:ext>
              </a:extLst>
            </p:cNvPr>
            <p:cNvSpPr/>
            <p:nvPr/>
          </p:nvSpPr>
          <p:spPr>
            <a:xfrm>
              <a:off x="4912489" y="504414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DCA7882-998E-DB2C-557A-2AEF56875DD6}"/>
                </a:ext>
              </a:extLst>
            </p:cNvPr>
            <p:cNvSpPr/>
            <p:nvPr/>
          </p:nvSpPr>
          <p:spPr>
            <a:xfrm>
              <a:off x="5055999" y="509050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7CFF62F-A556-6FC6-DBBE-0394DC08494B}"/>
                </a:ext>
              </a:extLst>
            </p:cNvPr>
            <p:cNvSpPr/>
            <p:nvPr/>
          </p:nvSpPr>
          <p:spPr>
            <a:xfrm>
              <a:off x="5161412" y="495841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3385321-41A5-BE32-ED69-D80D88DFD278}"/>
                </a:ext>
              </a:extLst>
            </p:cNvPr>
            <p:cNvSpPr/>
            <p:nvPr/>
          </p:nvSpPr>
          <p:spPr>
            <a:xfrm>
              <a:off x="5282856" y="499937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405532B-E5B5-E1BE-BBE0-DD0801232D36}"/>
                </a:ext>
              </a:extLst>
            </p:cNvPr>
            <p:cNvSpPr/>
            <p:nvPr/>
          </p:nvSpPr>
          <p:spPr>
            <a:xfrm>
              <a:off x="5397948" y="50435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863D3E2-8184-FCB4-1386-FE7EEA8D1C91}"/>
                </a:ext>
              </a:extLst>
            </p:cNvPr>
            <p:cNvSpPr/>
            <p:nvPr/>
          </p:nvSpPr>
          <p:spPr>
            <a:xfrm>
              <a:off x="3977137" y="500096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DDF7011-3F2D-6679-25F5-BE37D116B681}"/>
                </a:ext>
              </a:extLst>
            </p:cNvPr>
            <p:cNvSpPr/>
            <p:nvPr/>
          </p:nvSpPr>
          <p:spPr>
            <a:xfrm>
              <a:off x="5495739" y="50851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1282E62-9425-B7E9-8D1D-95706085A3A4}"/>
                </a:ext>
              </a:extLst>
            </p:cNvPr>
            <p:cNvSpPr/>
            <p:nvPr/>
          </p:nvSpPr>
          <p:spPr>
            <a:xfrm>
              <a:off x="5571939" y="495841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B3D3F59-A21A-8B2E-3C67-C78FFC21C90D}"/>
                </a:ext>
              </a:extLst>
            </p:cNvPr>
            <p:cNvSpPr/>
            <p:nvPr/>
          </p:nvSpPr>
          <p:spPr>
            <a:xfrm>
              <a:off x="5662271" y="50425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8941FB9-1A3A-86D1-BFF5-63C25175B7D4}"/>
                </a:ext>
              </a:extLst>
            </p:cNvPr>
            <p:cNvSpPr/>
            <p:nvPr/>
          </p:nvSpPr>
          <p:spPr>
            <a:xfrm>
              <a:off x="5781011" y="49895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87C0F6-E907-E61C-646E-879CDF09EB98}"/>
                </a:ext>
              </a:extLst>
            </p:cNvPr>
            <p:cNvSpPr/>
            <p:nvPr/>
          </p:nvSpPr>
          <p:spPr>
            <a:xfrm>
              <a:off x="5875154" y="507652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B9B5585-760C-E6EA-BB08-F3697F95AC14}"/>
                </a:ext>
              </a:extLst>
            </p:cNvPr>
            <p:cNvSpPr/>
            <p:nvPr/>
          </p:nvSpPr>
          <p:spPr>
            <a:xfrm>
              <a:off x="4097787" y="52752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D5C667A-7BF0-C89F-F64A-CB41BFD9951B}"/>
                </a:ext>
              </a:extLst>
            </p:cNvPr>
            <p:cNvSpPr/>
            <p:nvPr/>
          </p:nvSpPr>
          <p:spPr>
            <a:xfrm>
              <a:off x="4242568" y="52562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37F3814-656F-D0DD-7275-A75CFE44B593}"/>
                </a:ext>
              </a:extLst>
            </p:cNvPr>
            <p:cNvSpPr/>
            <p:nvPr/>
          </p:nvSpPr>
          <p:spPr>
            <a:xfrm>
              <a:off x="4402271" y="52822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F11FB8B-BF50-8150-E13C-C57D8A01519B}"/>
                </a:ext>
              </a:extLst>
            </p:cNvPr>
            <p:cNvSpPr/>
            <p:nvPr/>
          </p:nvSpPr>
          <p:spPr>
            <a:xfrm>
              <a:off x="4553718" y="518508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00D40C-A9F8-C8C2-333E-AA5AE44E42C9}"/>
                </a:ext>
              </a:extLst>
            </p:cNvPr>
            <p:cNvSpPr/>
            <p:nvPr/>
          </p:nvSpPr>
          <p:spPr>
            <a:xfrm>
              <a:off x="4668810" y="5277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147FDB5-9C0B-1667-0919-230EDD867506}"/>
                </a:ext>
              </a:extLst>
            </p:cNvPr>
            <p:cNvSpPr/>
            <p:nvPr/>
          </p:nvSpPr>
          <p:spPr>
            <a:xfrm>
              <a:off x="4793589" y="52339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816916-0E2D-82DE-5D37-3CDF522DA3E7}"/>
                </a:ext>
              </a:extLst>
            </p:cNvPr>
            <p:cNvSpPr/>
            <p:nvPr/>
          </p:nvSpPr>
          <p:spPr>
            <a:xfrm>
              <a:off x="4912489" y="52397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0AD511-0BD0-CA16-3BCB-96757BE54009}"/>
                </a:ext>
              </a:extLst>
            </p:cNvPr>
            <p:cNvSpPr/>
            <p:nvPr/>
          </p:nvSpPr>
          <p:spPr>
            <a:xfrm>
              <a:off x="5055999" y="528605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97784F6-4579-8E64-34EF-8D94FAE9158A}"/>
                </a:ext>
              </a:extLst>
            </p:cNvPr>
            <p:cNvSpPr/>
            <p:nvPr/>
          </p:nvSpPr>
          <p:spPr>
            <a:xfrm>
              <a:off x="5161412" y="51539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9CB0C21-804A-C130-D4EE-174F13110350}"/>
                </a:ext>
              </a:extLst>
            </p:cNvPr>
            <p:cNvSpPr/>
            <p:nvPr/>
          </p:nvSpPr>
          <p:spPr>
            <a:xfrm>
              <a:off x="5282856" y="519492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48F25E6-29A1-F0AF-15F7-2C6B025B5F59}"/>
                </a:ext>
              </a:extLst>
            </p:cNvPr>
            <p:cNvSpPr/>
            <p:nvPr/>
          </p:nvSpPr>
          <p:spPr>
            <a:xfrm>
              <a:off x="5397948" y="523906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A5667FB-C2AD-43A3-215F-CEDB2C81E607}"/>
                </a:ext>
              </a:extLst>
            </p:cNvPr>
            <p:cNvSpPr/>
            <p:nvPr/>
          </p:nvSpPr>
          <p:spPr>
            <a:xfrm>
              <a:off x="3977137" y="51965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65AA3C0-A09F-E766-3F1A-1505941E301C}"/>
                </a:ext>
              </a:extLst>
            </p:cNvPr>
            <p:cNvSpPr/>
            <p:nvPr/>
          </p:nvSpPr>
          <p:spPr>
            <a:xfrm>
              <a:off x="5495739" y="528065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067423-0C94-0E62-44CB-B3D3C7FC4A9A}"/>
                </a:ext>
              </a:extLst>
            </p:cNvPr>
            <p:cNvSpPr/>
            <p:nvPr/>
          </p:nvSpPr>
          <p:spPr>
            <a:xfrm>
              <a:off x="5571939" y="51539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F15257-D6D2-1D6D-E277-3124FE4C3AE4}"/>
                </a:ext>
              </a:extLst>
            </p:cNvPr>
            <p:cNvSpPr/>
            <p:nvPr/>
          </p:nvSpPr>
          <p:spPr>
            <a:xfrm>
              <a:off x="5662271" y="523811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ABEC39A-756E-5AC3-18D0-ED6225EC6ED5}"/>
                </a:ext>
              </a:extLst>
            </p:cNvPr>
            <p:cNvSpPr/>
            <p:nvPr/>
          </p:nvSpPr>
          <p:spPr>
            <a:xfrm>
              <a:off x="5781011" y="518508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06B93EE-6C24-04AE-D023-FC61CE2F333A}"/>
                </a:ext>
              </a:extLst>
            </p:cNvPr>
            <p:cNvSpPr/>
            <p:nvPr/>
          </p:nvSpPr>
          <p:spPr>
            <a:xfrm>
              <a:off x="5875154" y="527208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18DE8C-EF77-F149-8F1C-4B2AA8939E89}"/>
                </a:ext>
              </a:extLst>
            </p:cNvPr>
            <p:cNvSpPr/>
            <p:nvPr/>
          </p:nvSpPr>
          <p:spPr>
            <a:xfrm>
              <a:off x="4097787" y="544925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6427590-FF01-BA54-73AD-140D5FE56C60}"/>
                </a:ext>
              </a:extLst>
            </p:cNvPr>
            <p:cNvSpPr/>
            <p:nvPr/>
          </p:nvSpPr>
          <p:spPr>
            <a:xfrm>
              <a:off x="4242568" y="54302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F33F115-A3E8-FE6E-87E7-6020BF0E2444}"/>
                </a:ext>
              </a:extLst>
            </p:cNvPr>
            <p:cNvSpPr/>
            <p:nvPr/>
          </p:nvSpPr>
          <p:spPr>
            <a:xfrm>
              <a:off x="4418302" y="5424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9DE9800-3EB2-23F6-0E28-3F4E78239F75}"/>
                </a:ext>
              </a:extLst>
            </p:cNvPr>
            <p:cNvSpPr/>
            <p:nvPr/>
          </p:nvSpPr>
          <p:spPr>
            <a:xfrm>
              <a:off x="4553718" y="539654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32FDD99-BE11-7899-A0B2-7B2A682C8025}"/>
                </a:ext>
              </a:extLst>
            </p:cNvPr>
            <p:cNvSpPr/>
            <p:nvPr/>
          </p:nvSpPr>
          <p:spPr>
            <a:xfrm>
              <a:off x="4668810" y="545179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41988AF-32DF-F047-0BC7-A99FE5819982}"/>
                </a:ext>
              </a:extLst>
            </p:cNvPr>
            <p:cNvSpPr/>
            <p:nvPr/>
          </p:nvSpPr>
          <p:spPr>
            <a:xfrm>
              <a:off x="4793589" y="54079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F26957C-DEA6-78CF-62A4-1487307D5B99}"/>
                </a:ext>
              </a:extLst>
            </p:cNvPr>
            <p:cNvSpPr/>
            <p:nvPr/>
          </p:nvSpPr>
          <p:spPr>
            <a:xfrm>
              <a:off x="4912489" y="541369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1EC1D66-2C74-D33D-40D7-39823E53BF08}"/>
                </a:ext>
              </a:extLst>
            </p:cNvPr>
            <p:cNvSpPr/>
            <p:nvPr/>
          </p:nvSpPr>
          <p:spPr>
            <a:xfrm>
              <a:off x="5055999" y="546005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DAD87B8-C416-DC6F-3051-89712ABAFDB0}"/>
                </a:ext>
              </a:extLst>
            </p:cNvPr>
            <p:cNvSpPr/>
            <p:nvPr/>
          </p:nvSpPr>
          <p:spPr>
            <a:xfrm>
              <a:off x="5161412" y="53279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4DBF3AB-DD5E-4462-3E38-722F3C8291DA}"/>
                </a:ext>
              </a:extLst>
            </p:cNvPr>
            <p:cNvSpPr/>
            <p:nvPr/>
          </p:nvSpPr>
          <p:spPr>
            <a:xfrm>
              <a:off x="5282856" y="53689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1B2BAA4-5285-C2A7-71F8-7FE87BDAFC1B}"/>
                </a:ext>
              </a:extLst>
            </p:cNvPr>
            <p:cNvSpPr/>
            <p:nvPr/>
          </p:nvSpPr>
          <p:spPr>
            <a:xfrm>
              <a:off x="5397948" y="54130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047067C-BCD4-23E8-EDA6-3F430BF031B8}"/>
                </a:ext>
              </a:extLst>
            </p:cNvPr>
            <p:cNvSpPr/>
            <p:nvPr/>
          </p:nvSpPr>
          <p:spPr>
            <a:xfrm>
              <a:off x="3977137" y="537051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89F9DC4-4C9E-FAFA-ACC8-83C5465EBC4F}"/>
                </a:ext>
              </a:extLst>
            </p:cNvPr>
            <p:cNvSpPr/>
            <p:nvPr/>
          </p:nvSpPr>
          <p:spPr>
            <a:xfrm>
              <a:off x="5495739" y="545465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DB83F4F-D885-9D66-35A2-5EAC50C9738E}"/>
                </a:ext>
              </a:extLst>
            </p:cNvPr>
            <p:cNvSpPr/>
            <p:nvPr/>
          </p:nvSpPr>
          <p:spPr>
            <a:xfrm>
              <a:off x="5571939" y="532796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86D41E1-5686-4A36-2DF3-3C736C4531D3}"/>
                </a:ext>
              </a:extLst>
            </p:cNvPr>
            <p:cNvSpPr/>
            <p:nvPr/>
          </p:nvSpPr>
          <p:spPr>
            <a:xfrm>
              <a:off x="5662271" y="54121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E21F780-739E-EF56-6627-D4C38B24380D}"/>
                </a:ext>
              </a:extLst>
            </p:cNvPr>
            <p:cNvSpPr/>
            <p:nvPr/>
          </p:nvSpPr>
          <p:spPr>
            <a:xfrm>
              <a:off x="5781011" y="53590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6F863A5-9B59-4416-0F30-99194173E414}"/>
                </a:ext>
              </a:extLst>
            </p:cNvPr>
            <p:cNvSpPr/>
            <p:nvPr/>
          </p:nvSpPr>
          <p:spPr>
            <a:xfrm>
              <a:off x="5875154" y="54460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0829F45-ED40-315A-77A6-6E0A3FA450E1}"/>
                </a:ext>
              </a:extLst>
            </p:cNvPr>
            <p:cNvSpPr/>
            <p:nvPr/>
          </p:nvSpPr>
          <p:spPr>
            <a:xfrm>
              <a:off x="4097787" y="56242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E8298DA-B4B1-4197-56C4-DFD1B81E572F}"/>
                </a:ext>
              </a:extLst>
            </p:cNvPr>
            <p:cNvSpPr/>
            <p:nvPr/>
          </p:nvSpPr>
          <p:spPr>
            <a:xfrm>
              <a:off x="4242568" y="5605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DF228E1-AB50-31DB-0168-0854E0415428}"/>
                </a:ext>
              </a:extLst>
            </p:cNvPr>
            <p:cNvSpPr/>
            <p:nvPr/>
          </p:nvSpPr>
          <p:spPr>
            <a:xfrm>
              <a:off x="4402271" y="56311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FE3FC1E-EB4B-FCF3-F8EF-8CBAA683412A}"/>
                </a:ext>
              </a:extLst>
            </p:cNvPr>
            <p:cNvSpPr/>
            <p:nvPr/>
          </p:nvSpPr>
          <p:spPr>
            <a:xfrm>
              <a:off x="4553718" y="557149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2966D9F-917F-613D-2DAA-9D522DCD20CC}"/>
                </a:ext>
              </a:extLst>
            </p:cNvPr>
            <p:cNvSpPr/>
            <p:nvPr/>
          </p:nvSpPr>
          <p:spPr>
            <a:xfrm>
              <a:off x="4668810" y="562674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EADB75-7EE8-A11C-FA0D-22DA50C14098}"/>
                </a:ext>
              </a:extLst>
            </p:cNvPr>
            <p:cNvSpPr/>
            <p:nvPr/>
          </p:nvSpPr>
          <p:spPr>
            <a:xfrm>
              <a:off x="4793589" y="5582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FA732A1-D2C1-43E3-6E2A-A3E42D8A2C2C}"/>
                </a:ext>
              </a:extLst>
            </p:cNvPr>
            <p:cNvSpPr/>
            <p:nvPr/>
          </p:nvSpPr>
          <p:spPr>
            <a:xfrm>
              <a:off x="4912489" y="558864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E8F90EE-129F-FE78-C488-E43DBEF87115}"/>
                </a:ext>
              </a:extLst>
            </p:cNvPr>
            <p:cNvSpPr/>
            <p:nvPr/>
          </p:nvSpPr>
          <p:spPr>
            <a:xfrm>
              <a:off x="5055999" y="563500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A7EBC90-8035-DDB2-4CB7-EAEDDE434255}"/>
                </a:ext>
              </a:extLst>
            </p:cNvPr>
            <p:cNvSpPr/>
            <p:nvPr/>
          </p:nvSpPr>
          <p:spPr>
            <a:xfrm>
              <a:off x="5161412" y="550291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92AA13F-0603-D00F-00DE-399E21F01D81}"/>
                </a:ext>
              </a:extLst>
            </p:cNvPr>
            <p:cNvSpPr/>
            <p:nvPr/>
          </p:nvSpPr>
          <p:spPr>
            <a:xfrm>
              <a:off x="5282856" y="554387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A8A5A4E-FC0C-7C66-CCB1-9F96410D46F0}"/>
                </a:ext>
              </a:extLst>
            </p:cNvPr>
            <p:cNvSpPr/>
            <p:nvPr/>
          </p:nvSpPr>
          <p:spPr>
            <a:xfrm>
              <a:off x="5397948" y="558800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3E8D329-4A40-70BE-D3BE-633C2B250156}"/>
                </a:ext>
              </a:extLst>
            </p:cNvPr>
            <p:cNvSpPr/>
            <p:nvPr/>
          </p:nvSpPr>
          <p:spPr>
            <a:xfrm>
              <a:off x="3977137" y="55454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EB2D22B-3A8C-892D-8872-60159AEE95FA}"/>
                </a:ext>
              </a:extLst>
            </p:cNvPr>
            <p:cNvSpPr/>
            <p:nvPr/>
          </p:nvSpPr>
          <p:spPr>
            <a:xfrm>
              <a:off x="5495739" y="562960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9722287-FCAD-1BA7-5DC6-DD8831DD4E23}"/>
                </a:ext>
              </a:extLst>
            </p:cNvPr>
            <p:cNvSpPr/>
            <p:nvPr/>
          </p:nvSpPr>
          <p:spPr>
            <a:xfrm>
              <a:off x="5571939" y="550291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00E1413-95F4-3FE2-4A69-92597FBA354C}"/>
                </a:ext>
              </a:extLst>
            </p:cNvPr>
            <p:cNvSpPr/>
            <p:nvPr/>
          </p:nvSpPr>
          <p:spPr>
            <a:xfrm>
              <a:off x="5662271" y="558705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419FC9B-CEE9-7493-C4AE-71566B5C5FC6}"/>
                </a:ext>
              </a:extLst>
            </p:cNvPr>
            <p:cNvSpPr/>
            <p:nvPr/>
          </p:nvSpPr>
          <p:spPr>
            <a:xfrm>
              <a:off x="5781011" y="5534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C180639-BA7B-8DB9-A97E-E49575665C36}"/>
                </a:ext>
              </a:extLst>
            </p:cNvPr>
            <p:cNvSpPr/>
            <p:nvPr/>
          </p:nvSpPr>
          <p:spPr>
            <a:xfrm>
              <a:off x="5875154" y="56210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0192E8-5A48-FF88-6003-6DE8A79C93A0}"/>
                </a:ext>
              </a:extLst>
            </p:cNvPr>
            <p:cNvSpPr/>
            <p:nvPr/>
          </p:nvSpPr>
          <p:spPr>
            <a:xfrm>
              <a:off x="4242568" y="581345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C704C8-41D4-62F1-2797-66BCC3BD26D2}"/>
                </a:ext>
              </a:extLst>
            </p:cNvPr>
            <p:cNvSpPr/>
            <p:nvPr/>
          </p:nvSpPr>
          <p:spPr>
            <a:xfrm>
              <a:off x="4553718" y="57797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57519CD-1B94-5B5E-1B1A-9AF754A72F18}"/>
                </a:ext>
              </a:extLst>
            </p:cNvPr>
            <p:cNvSpPr/>
            <p:nvPr/>
          </p:nvSpPr>
          <p:spPr>
            <a:xfrm>
              <a:off x="4793589" y="579123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EF7E66C-51DC-E313-7683-5878A42D9570}"/>
                </a:ext>
              </a:extLst>
            </p:cNvPr>
            <p:cNvSpPr/>
            <p:nvPr/>
          </p:nvSpPr>
          <p:spPr>
            <a:xfrm>
              <a:off x="4912489" y="57969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9F7B158-4B97-49EF-BAD9-63E18C68AF5E}"/>
                </a:ext>
              </a:extLst>
            </p:cNvPr>
            <p:cNvSpPr/>
            <p:nvPr/>
          </p:nvSpPr>
          <p:spPr>
            <a:xfrm>
              <a:off x="5161412" y="57112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7407EC8-3849-1A76-464D-CC68B9585113}"/>
                </a:ext>
              </a:extLst>
            </p:cNvPr>
            <p:cNvSpPr/>
            <p:nvPr/>
          </p:nvSpPr>
          <p:spPr>
            <a:xfrm>
              <a:off x="5282856" y="575217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CBDEAE0-15EF-DDCF-3A34-F1196693BA93}"/>
                </a:ext>
              </a:extLst>
            </p:cNvPr>
            <p:cNvSpPr/>
            <p:nvPr/>
          </p:nvSpPr>
          <p:spPr>
            <a:xfrm>
              <a:off x="5397948" y="579630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A3120FA-4D39-5716-C598-7BC6C35FA6DE}"/>
                </a:ext>
              </a:extLst>
            </p:cNvPr>
            <p:cNvSpPr/>
            <p:nvPr/>
          </p:nvSpPr>
          <p:spPr>
            <a:xfrm>
              <a:off x="3977137" y="575376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AED0ADF-4601-DAA0-F881-154D80BE2FC2}"/>
                </a:ext>
              </a:extLst>
            </p:cNvPr>
            <p:cNvSpPr/>
            <p:nvPr/>
          </p:nvSpPr>
          <p:spPr>
            <a:xfrm>
              <a:off x="5571939" y="571122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91E7D82-C85E-0DF8-42A6-434537EF9C91}"/>
                </a:ext>
              </a:extLst>
            </p:cNvPr>
            <p:cNvSpPr/>
            <p:nvPr/>
          </p:nvSpPr>
          <p:spPr>
            <a:xfrm>
              <a:off x="5662271" y="57953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3C29C9A-A5A8-00C9-809E-BDF7F0348CC9}"/>
                </a:ext>
              </a:extLst>
            </p:cNvPr>
            <p:cNvSpPr/>
            <p:nvPr/>
          </p:nvSpPr>
          <p:spPr>
            <a:xfrm>
              <a:off x="5781011" y="574233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6948975" y="39249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7093756" y="390588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7253459" y="39319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7404906" y="38722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7519998" y="39274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7644777" y="388366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7763677" y="38893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7907187" y="393573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8012600" y="38036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8134044" y="384460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8249136" y="388873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6828325" y="38461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8346927" y="393033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8423127" y="38036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8513459" y="388778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632199" y="383476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726342" y="39217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6948975" y="4098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7093756" y="40798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7253459" y="410591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7404906" y="40462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7519998" y="41014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7644777" y="40576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7763677" y="40633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7907187" y="41097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8012600" y="39776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8134044" y="40185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8249136" y="40627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6828325" y="40201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8346927" y="41043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8423127" y="39776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8513459" y="40617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632199" y="40087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726342" y="40957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6948975" y="42738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7093756" y="425482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7253459" y="42808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7404906" y="422116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7519998" y="42764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7644777" y="42326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7763677" y="423832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7907187" y="42846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8012600" y="41525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8134044" y="41935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8249136" y="42376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6828325" y="41951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8346927" y="42792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8423127" y="415259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8513459" y="42367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632199" y="418370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726342" y="427070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6948975" y="448218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7093756" y="44631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7253459" y="448916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7404906" y="44294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7519998" y="44847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7644777" y="44409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7763677" y="444662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7907187" y="449297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8012600" y="43608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8134044" y="440184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8249136" y="444598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6828325" y="440343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8346927" y="448757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8423127" y="436089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8513459" y="4445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632199" y="43920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726342" y="44790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6948975" y="46714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7116057" y="469428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7252505" y="46384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7404906" y="46187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7519998" y="46739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7644777" y="4630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7763677" y="46358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7907187" y="46822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8012600" y="45501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8134044" y="45910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8249136" y="46352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6828325" y="45926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8346927" y="46768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8423127" y="45501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8513459" y="46342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632199" y="45812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726342" y="46682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6948975" y="48726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7093756" y="485357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7255676" y="48506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7404906" y="4819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7519998" y="48751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7644777" y="48313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7763677" y="48370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7904008" y="48599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8012600" y="475133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8134044" y="479229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8249136" y="483642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6828325" y="479388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8346927" y="48780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8423127" y="475133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8513459" y="48354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632199" y="478245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726342" y="48694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6948975" y="50797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7093756" y="506065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7241233" y="5058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7404906" y="502699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7519998" y="50822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7644777" y="50384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7763677" y="504414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7907187" y="509050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8012600" y="495841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8134044" y="499937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8249136" y="50435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6828325" y="500096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8346927" y="50851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8423127" y="495841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8513459" y="50425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632199" y="49895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726342" y="507652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6948975" y="52752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7093756" y="52562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7253459" y="52822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7404906" y="518508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7519998" y="5277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7644777" y="52339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7763677" y="52397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7907187" y="528605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8012600" y="51539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8134044" y="519492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8249136" y="523906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6828325" y="51965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8346927" y="528065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8423127" y="51539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8513459" y="523811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632199" y="518508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726342" y="527208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6948975" y="544925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7093756" y="54302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7269490" y="5424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7404906" y="539654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7519998" y="545179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7644777" y="54079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7763677" y="541369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7907187" y="546005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8012600" y="53279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8134044" y="53689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8249136" y="54130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6828325" y="537051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8346927" y="545465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8423127" y="532796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8513459" y="54121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632199" y="53590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726342" y="54460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6948975" y="56242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7093756" y="5605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7253459" y="56311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7404906" y="557149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7519998" y="562674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7644777" y="5582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7763677" y="558864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7907187" y="563500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8012600" y="550291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8134044" y="554387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8249136" y="558800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6828325" y="55454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8346927" y="562960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8423127" y="550291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8513459" y="558705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632199" y="5534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726342" y="56210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7093756" y="581345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7404906" y="57797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7644777" y="579123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7763677" y="57969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8012600" y="57112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8134044" y="575217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8249136" y="579630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6828325" y="575376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8423127" y="571122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8513459" y="57953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632199" y="574233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BE8D30DD-26AF-51E9-E1AF-9C61DD9B425B}"/>
              </a:ext>
            </a:extLst>
          </p:cNvPr>
          <p:cNvCxnSpPr>
            <a:cxnSpLocks/>
          </p:cNvCxnSpPr>
          <p:nvPr/>
        </p:nvCxnSpPr>
        <p:spPr>
          <a:xfrm>
            <a:off x="6067594" y="4792292"/>
            <a:ext cx="6507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7013108" y="4076698"/>
            <a:ext cx="1561500" cy="15615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7D8985A-B638-EAD4-4C2F-B7D65D8A5316}"/>
              </a:ext>
            </a:extLst>
          </p:cNvPr>
          <p:cNvSpPr txBox="1"/>
          <p:nvPr/>
        </p:nvSpPr>
        <p:spPr>
          <a:xfrm>
            <a:off x="194910" y="1140772"/>
            <a:ext cx="8577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sends all settings to the DUT (in arbitrary order) for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 constellation of all settings is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scans all constellation points to find the point closest to the ideal position and establish the mapping.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CB89563C-5669-1406-37D1-64E28EACD5FD}"/>
              </a:ext>
            </a:extLst>
          </p:cNvPr>
          <p:cNvSpPr txBox="1"/>
          <p:nvPr/>
        </p:nvSpPr>
        <p:spPr>
          <a:xfrm>
            <a:off x="194910" y="1865148"/>
            <a:ext cx="8577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Highest accuracy and often guaranteed solution.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Measurement order and details of the controls are hidden from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Relaxed requirement for the DUT gain and phase response.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75D0DFD-23EB-72EE-1CC4-650EE162C54A}"/>
              </a:ext>
            </a:extLst>
          </p:cNvPr>
          <p:cNvSpPr txBox="1"/>
          <p:nvPr/>
        </p:nvSpPr>
        <p:spPr>
          <a:xfrm>
            <a:off x="194909" y="2872252"/>
            <a:ext cx="8228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Disadvantage: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Long measurement time and long post-processing time. (Need to measure every point and computer need to scan every point for comparison for every ideal points)</a:t>
            </a:r>
          </a:p>
        </p:txBody>
      </p:sp>
    </p:spTree>
    <p:extLst>
      <p:ext uri="{BB962C8B-B14F-4D97-AF65-F5344CB8AC3E}">
        <p14:creationId xmlns:p14="http://schemas.microsoft.com/office/powerpoint/2010/main" val="155518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7486820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84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85A1ADF-274C-060E-2EB8-7BC909CDA1C0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AF970-ECEE-CFBF-E0FA-03DF7A3B2437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AF970-ECEE-CFBF-E0FA-03DF7A3B2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2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528030-ECE3-86B5-97C0-76ECAA3A56B3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31613599-0169-7A96-BCBF-6DD0BD2C9D37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A8364-2806-CF24-7B4A-5A68D7F1733F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A8364-2806-CF24-7B4A-5A68D7F1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3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ACB9-0427-07CD-5E72-45DC0C5D249A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ACB9-0427-07CD-5E72-45DC0C5D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4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BAC63-90DA-1C85-A82C-B4A385B617CB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0024C2-46F4-8F4E-C250-6CD38AF1DF32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D7CF533-D885-A17F-55EE-56BD4E65B87C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A392B105-183E-264D-5FB3-5EECEF6FA4EF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1680AB-520B-12C3-307A-89B5B71D2BC2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1680AB-520B-12C3-307A-89B5B71D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2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C4933B-C4C2-8CD1-8F2C-7FDE4D9C5067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69141D8-0DFE-812C-D974-7B5188532719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86219A-658C-2EFE-7E86-92DB3D30D4F9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86219A-658C-2EFE-7E86-92DB3D30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3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A74159-04CD-6C84-8AC7-BAE9E33D9B0C}"/>
                  </a:ext>
                </a:extLst>
              </p:cNvPr>
              <p:cNvSpPr txBox="1"/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A74159-04CD-6C84-8AC7-BAE9E33D9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809B5-2FE3-A1FD-5D8F-D8267932CB59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809B5-2FE3-A1FD-5D8F-D8267932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55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41F34E-0F2B-2D99-7B59-236E441E533B}"/>
                  </a:ext>
                </a:extLst>
              </p:cNvPr>
              <p:cNvSpPr txBox="1"/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41F34E-0F2B-2D99-7B59-236E441E5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0270A-4317-4C80-CC40-F5E2BC5E5A38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0270A-4317-4C80-CC40-F5E2BC5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E91872C-26EA-814B-B127-2AE9BCBE1414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07D7D9-AB1F-8A19-2DA7-FA5EF68B9347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5F513B-C81A-2BE3-46D1-FE96D27B7739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FDD89E-9733-A76D-B3B0-8799E16CFC96}"/>
              </a:ext>
            </a:extLst>
          </p:cNvPr>
          <p:cNvCxnSpPr>
            <a:cxnSpLocks/>
            <a:endCxn id="17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01FBDE-3E38-CBE3-FE6C-F84A5F7ECB3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F3F048F-90F5-C2F2-02A4-593A22C1A3F0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655A76-E6E7-80C0-63DB-840D21F2E880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BE547-AFBF-8285-1C37-79E2714D13AA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FED3D66-695E-EEE2-1A7C-0BA7A7BB8264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F483F6A5-223A-FCD5-46AF-6AC07602D320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C3CAA2-5403-81A3-3F75-B392AAE72E01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C3CAA2-5403-81A3-3F75-B392AAE72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4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9A593C-C84A-67F3-1346-1C03CAB6CD85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FE54903A-FD6B-1547-5C97-0672EB971775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F26169-B609-831E-9F3F-5AADA0B65714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F26169-B609-831E-9F3F-5AADA0B65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5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6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53D29FA-D02D-E984-0BA6-F65F7438AD38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7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DE963F-BDDF-427E-7734-19A301447896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8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55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53D29FA-D02D-E984-0BA6-F65F7438AD38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7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DE963F-BDDF-427E-7734-19A301447896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8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68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00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7CBC33-E7C5-7732-5673-521D422F6043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88DCA-7EC6-BC76-93EA-6A1D498079D5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15369593-CAA9-6850-336D-396E8F093D25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E7E35-6268-D62B-8155-FF369012B57F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E7E35-6268-D62B-8155-FF369012B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BF9761-0832-0EF9-B224-38305CA9C1A6}"/>
              </a:ext>
            </a:extLst>
          </p:cNvPr>
          <p:cNvCxnSpPr>
            <a:cxnSpLocks/>
          </p:cNvCxnSpPr>
          <p:nvPr/>
        </p:nvCxnSpPr>
        <p:spPr>
          <a:xfrm>
            <a:off x="3342772" y="306544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E8ED3D-1631-50D9-555E-EDFF4E34B5EF}"/>
              </a:ext>
            </a:extLst>
          </p:cNvPr>
          <p:cNvCxnSpPr>
            <a:cxnSpLocks/>
          </p:cNvCxnSpPr>
          <p:nvPr/>
        </p:nvCxnSpPr>
        <p:spPr>
          <a:xfrm flipV="1">
            <a:off x="3330790" y="292677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61353434-FDD0-991B-02D2-4A0FE8A1F2E2}"/>
              </a:ext>
            </a:extLst>
          </p:cNvPr>
          <p:cNvSpPr/>
          <p:nvPr/>
        </p:nvSpPr>
        <p:spPr>
          <a:xfrm rot="5400000">
            <a:off x="3510100" y="2978400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47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1622406" flipV="1">
            <a:off x="3584141" y="1548567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D455CA-DD4B-23AD-06F4-8191740E92A3}"/>
              </a:ext>
            </a:extLst>
          </p:cNvPr>
          <p:cNvCxnSpPr>
            <a:cxnSpLocks/>
          </p:cNvCxnSpPr>
          <p:nvPr/>
        </p:nvCxnSpPr>
        <p:spPr>
          <a:xfrm rot="1622406" flipV="1">
            <a:off x="3726400" y="1026766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1CF9BF07-C382-4DE6-F7F7-81C565885A36}"/>
              </a:ext>
            </a:extLst>
          </p:cNvPr>
          <p:cNvSpPr/>
          <p:nvPr/>
        </p:nvSpPr>
        <p:spPr>
          <a:xfrm rot="2676672">
            <a:off x="3487880" y="1537759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10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19827290">
            <a:off x="3599427" y="2312956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47BE5F-9416-467C-384E-2D6638D9A2B2}"/>
              </a:ext>
            </a:extLst>
          </p:cNvPr>
          <p:cNvCxnSpPr>
            <a:cxnSpLocks/>
          </p:cNvCxnSpPr>
          <p:nvPr/>
        </p:nvCxnSpPr>
        <p:spPr>
          <a:xfrm rot="19827290" flipV="1">
            <a:off x="3444518" y="221755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FF7F030A-9B1A-EDF3-878C-D411E93A0D25}"/>
              </a:ext>
            </a:extLst>
          </p:cNvPr>
          <p:cNvSpPr/>
          <p:nvPr/>
        </p:nvSpPr>
        <p:spPr>
          <a:xfrm rot="3627290">
            <a:off x="3704943" y="2311256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11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96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8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9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10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11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4F112D59-9B98-C219-5D79-7286590124C5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AEDA1-E08D-FCCF-DCB5-EA1F3B56940F}"/>
              </a:ext>
            </a:extLst>
          </p:cNvPr>
          <p:cNvGrpSpPr/>
          <p:nvPr/>
        </p:nvGrpSpPr>
        <p:grpSpPr>
          <a:xfrm>
            <a:off x="3487880" y="1026766"/>
            <a:ext cx="938445" cy="974071"/>
            <a:chOff x="3487880" y="1026766"/>
            <a:chExt cx="938445" cy="97407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5BCCF0-6088-3E3D-9C23-2B68DD945E76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27DE07-03BD-69B3-CD6E-9589DADBAE2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9E2D998E-DF84-A829-A0C9-A88E39C2228E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5CC3FB-D6E8-1980-B532-DF6CA04D3E0E}"/>
              </a:ext>
            </a:extLst>
          </p:cNvPr>
          <p:cNvGrpSpPr/>
          <p:nvPr/>
        </p:nvGrpSpPr>
        <p:grpSpPr>
          <a:xfrm>
            <a:off x="3444518" y="2217552"/>
            <a:ext cx="998151" cy="547673"/>
            <a:chOff x="3444518" y="2217552"/>
            <a:chExt cx="998151" cy="54767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79517BE-66BB-0D8E-B0E2-8105FDEE186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BDA244D-A07C-F586-DC12-149DB9C6518E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5D4DABD6-C539-961E-806A-3C4D75CA2C80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081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32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2763904-A00A-00C6-FCE6-8B7FAB050406}"/>
              </a:ext>
            </a:extLst>
          </p:cNvPr>
          <p:cNvGrpSpPr/>
          <p:nvPr/>
        </p:nvGrpSpPr>
        <p:grpSpPr>
          <a:xfrm rot="1283546">
            <a:off x="2525537" y="2927618"/>
            <a:ext cx="938445" cy="974071"/>
            <a:chOff x="3487880" y="1026766"/>
            <a:chExt cx="938445" cy="9740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57E9524-D757-7D05-C437-D1072EBCA61B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455CA-DD4B-23AD-06F4-8191740E92A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CF9BF07-C382-4DE6-F7F7-81C565885A36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CD7E6C-B65F-B8EA-7C3C-D1F7CC758DFF}"/>
              </a:ext>
            </a:extLst>
          </p:cNvPr>
          <p:cNvGrpSpPr/>
          <p:nvPr/>
        </p:nvGrpSpPr>
        <p:grpSpPr>
          <a:xfrm rot="4042817">
            <a:off x="3083176" y="3151452"/>
            <a:ext cx="998151" cy="547673"/>
            <a:chOff x="3444518" y="2217552"/>
            <a:chExt cx="998151" cy="5476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79C306-EB2E-D547-D646-0F75180BFAE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47BE5F-9416-467C-384E-2D6638D9A2B2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F7F030A-9B1A-EDF3-878C-D411E93A0D25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8AE2A4B1-504D-44FF-C548-1D6525E43776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3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46388" y="3288997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F47AE61D-ED01-A3DA-DA4E-02554B7CC0AF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8E57600-008C-6310-B2CD-7FA942CDFAAB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31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AABEB438-0244-492C-2D09-3532545AEBE3}"/>
              </a:ext>
            </a:extLst>
          </p:cNvPr>
          <p:cNvSpPr/>
          <p:nvPr/>
        </p:nvSpPr>
        <p:spPr>
          <a:xfrm rot="1046671">
            <a:off x="2864643" y="3508373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A81E7D-C1FE-C967-CD2B-457B794201A2}"/>
              </a:ext>
            </a:extLst>
          </p:cNvPr>
          <p:cNvCxnSpPr/>
          <p:nvPr/>
        </p:nvCxnSpPr>
        <p:spPr>
          <a:xfrm>
            <a:off x="3404664" y="3853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03DF1450-9939-6A26-EA04-71D348E5ADDD}"/>
              </a:ext>
            </a:extLst>
          </p:cNvPr>
          <p:cNvSpPr/>
          <p:nvPr/>
        </p:nvSpPr>
        <p:spPr>
          <a:xfrm rot="2689637">
            <a:off x="3460140" y="387335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360B29-3BE7-EF79-71EB-0D897EFEE631}"/>
                  </a:ext>
                </a:extLst>
              </p:cNvPr>
              <p:cNvSpPr txBox="1"/>
              <p:nvPr/>
            </p:nvSpPr>
            <p:spPr>
              <a:xfrm>
                <a:off x="3240188" y="3502814"/>
                <a:ext cx="1601208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360B29-3BE7-EF79-71EB-0D897EFEE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188" y="3502814"/>
                <a:ext cx="1601208" cy="298415"/>
              </a:xfrm>
              <a:prstGeom prst="rect">
                <a:avLst/>
              </a:prstGeom>
              <a:blipFill>
                <a:blip r:embed="rId8"/>
                <a:stretch>
                  <a:fillRect l="-382" r="-1908" b="-244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87433-4E6A-5EF3-FE93-78CB15557EE5}"/>
                  </a:ext>
                </a:extLst>
              </p:cNvPr>
              <p:cNvSpPr txBox="1"/>
              <p:nvPr/>
            </p:nvSpPr>
            <p:spPr>
              <a:xfrm>
                <a:off x="3659539" y="4012014"/>
                <a:ext cx="1606530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87433-4E6A-5EF3-FE93-78CB1555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539" y="4012014"/>
                <a:ext cx="1606530" cy="298415"/>
              </a:xfrm>
              <a:prstGeom prst="rect">
                <a:avLst/>
              </a:prstGeom>
              <a:blipFill>
                <a:blip r:embed="rId9"/>
                <a:stretch>
                  <a:fillRect r="-189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3EB88139-9E0B-8330-4EC2-523EBF04814E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54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A66CA14D-2809-ED08-405A-E09C67FE9C9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1153970" cy="289182"/>
              </a:xfrm>
              <a:prstGeom prst="rect">
                <a:avLst/>
              </a:prstGeom>
              <a:blipFill>
                <a:blip r:embed="rId8"/>
                <a:stretch>
                  <a:fillRect l="-4211" r="-1053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55BCA4-25B8-B81C-B06D-95F0F6D562E2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332416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332416" cy="289182"/>
              </a:xfrm>
              <a:prstGeom prst="rect">
                <a:avLst/>
              </a:prstGeom>
              <a:blipFill>
                <a:blip r:embed="rId9"/>
                <a:stretch>
                  <a:fillRect r="-1370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C81462E2-CA06-7478-1749-5DE51A1923B3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46405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Error</m:t>
                    </m:r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Threshold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464050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A66CA14D-2809-ED08-405A-E09C67FE9C9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55BCA4-25B8-B81C-B06D-95F0F6D562E2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2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2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C81462E2-CA06-7478-1749-5DE51A1923B3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178C5-D681-DAEE-E2C2-E595B1965D29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361B68-6754-7C33-2AEF-A6185CB4C25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50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phases by their corresponding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178C5-D681-DAEE-E2C2-E595B1965D29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361B68-6754-7C33-2AEF-A6185CB4C25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3170FFD3-4847-3230-4600-A2A22A104670}"/>
              </a:ext>
            </a:extLst>
          </p:cNvPr>
          <p:cNvSpPr/>
          <p:nvPr/>
        </p:nvSpPr>
        <p:spPr>
          <a:xfrm rot="5180516">
            <a:off x="2836318" y="3303296"/>
            <a:ext cx="467486" cy="353377"/>
          </a:xfrm>
          <a:prstGeom prst="circularArrow">
            <a:avLst>
              <a:gd name="adj1" fmla="val 9433"/>
              <a:gd name="adj2" fmla="val 1142319"/>
              <a:gd name="adj3" fmla="val 20402263"/>
              <a:gd name="adj4" fmla="val 10800000"/>
              <a:gd name="adj5" fmla="val 166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CD993899-3A0A-F16F-497C-A3541D94E186}"/>
              </a:ext>
            </a:extLst>
          </p:cNvPr>
          <p:cNvSpPr/>
          <p:nvPr/>
        </p:nvSpPr>
        <p:spPr>
          <a:xfrm rot="6139344">
            <a:off x="3236557" y="3458028"/>
            <a:ext cx="851315" cy="620013"/>
          </a:xfrm>
          <a:prstGeom prst="circularArrow">
            <a:avLst>
              <a:gd name="adj1" fmla="val 5563"/>
              <a:gd name="adj2" fmla="val 969180"/>
              <a:gd name="adj3" fmla="val 20566149"/>
              <a:gd name="adj4" fmla="val 10800000"/>
              <a:gd name="adj5" fmla="val 14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Index Mapping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101764" y="4273199"/>
                <a:ext cx="4956013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  ……  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𝑅𝑒𝑠𝑜𝑙𝑢𝑡𝑖𝑜𝑛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764" y="4273199"/>
                <a:ext cx="4956013" cy="324384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ABFC-E858-3970-2662-B2F689BD25C2}"/>
                  </a:ext>
                </a:extLst>
              </p:cNvPr>
              <p:cNvSpPr txBox="1"/>
              <p:nvPr/>
            </p:nvSpPr>
            <p:spPr>
              <a:xfrm>
                <a:off x="3700314" y="5232693"/>
                <a:ext cx="54156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𝑖𝑛𝑔𝑙𝑒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𝑆𝑡𝑎𝑟𝑡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……         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ABFC-E858-3970-2662-B2F689BD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14" y="5232693"/>
                <a:ext cx="5415620" cy="307777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4BEF2985-129D-9BE1-1D96-0DA46CF42BF3}"/>
              </a:ext>
            </a:extLst>
          </p:cNvPr>
          <p:cNvSpPr/>
          <p:nvPr/>
        </p:nvSpPr>
        <p:spPr>
          <a:xfrm>
            <a:off x="6297118" y="4679784"/>
            <a:ext cx="342899" cy="47070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1CB794-A429-F57C-ACE8-7CA4125181F2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60C107-FCF4-AE1C-05BB-043A61EF594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332C0-5CC6-7678-9173-01A083333EC1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BC53EDB-F97A-E77D-50A1-04EFDB0FF149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4E41CD-D23A-2CB0-15EB-EE6B72396261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49C37F-F84D-ED6C-D631-3738E03CCD7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1F269-D721-413A-2F49-1229F5984D2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4B06D4-B642-80BE-44B2-4E2320ED257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60F14D8A-8C95-E135-5457-336299D786BF}"/>
              </a:ext>
            </a:extLst>
          </p:cNvPr>
          <p:cNvSpPr/>
          <p:nvPr/>
        </p:nvSpPr>
        <p:spPr>
          <a:xfrm rot="5180516">
            <a:off x="2836318" y="3303296"/>
            <a:ext cx="467486" cy="353377"/>
          </a:xfrm>
          <a:prstGeom prst="circularArrow">
            <a:avLst>
              <a:gd name="adj1" fmla="val 9433"/>
              <a:gd name="adj2" fmla="val 1142319"/>
              <a:gd name="adj3" fmla="val 20402263"/>
              <a:gd name="adj4" fmla="val 10800000"/>
              <a:gd name="adj5" fmla="val 166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Arrow: Circular 28">
            <a:extLst>
              <a:ext uri="{FF2B5EF4-FFF2-40B4-BE49-F238E27FC236}">
                <a16:creationId xmlns:a16="http://schemas.microsoft.com/office/drawing/2014/main" id="{2D72934D-6BBA-C4F9-54C9-A3B63C5750B4}"/>
              </a:ext>
            </a:extLst>
          </p:cNvPr>
          <p:cNvSpPr/>
          <p:nvPr/>
        </p:nvSpPr>
        <p:spPr>
          <a:xfrm rot="6139344">
            <a:off x="3236557" y="3458028"/>
            <a:ext cx="851315" cy="620013"/>
          </a:xfrm>
          <a:prstGeom prst="circularArrow">
            <a:avLst>
              <a:gd name="adj1" fmla="val 5563"/>
              <a:gd name="adj2" fmla="val 969180"/>
              <a:gd name="adj3" fmla="val 20566149"/>
              <a:gd name="adj4" fmla="val 10800000"/>
              <a:gd name="adj5" fmla="val 14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0B0D1-6791-1CB3-44D5-B5BEC8DB480E}"/>
              </a:ext>
            </a:extLst>
          </p:cNvPr>
          <p:cNvSpPr txBox="1"/>
          <p:nvPr/>
        </p:nvSpPr>
        <p:spPr>
          <a:xfrm>
            <a:off x="6707013" y="4761249"/>
            <a:ext cx="1560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Linear Mapping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D13DE-D55C-BCB7-DFA2-926F8D745983}"/>
              </a:ext>
            </a:extLst>
          </p:cNvPr>
          <p:cNvSpPr txBox="1"/>
          <p:nvPr/>
        </p:nvSpPr>
        <p:spPr>
          <a:xfrm>
            <a:off x="5098314" y="1494134"/>
            <a:ext cx="38297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device specific.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 1-to-1 linear mapping between the compensated phases for a phase shifter to its index range.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two phase shifters each covers 360 degree: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4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3197225" y="3240851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98139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1631315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778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17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8B2FF-66EE-F70B-DC01-F5990FC44A4A}"/>
              </a:ext>
            </a:extLst>
          </p:cNvPr>
          <p:cNvCxnSpPr>
            <a:cxnSpLocks/>
          </p:cNvCxnSpPr>
          <p:nvPr/>
        </p:nvCxnSpPr>
        <p:spPr>
          <a:xfrm flipV="1">
            <a:off x="6445760" y="2952750"/>
            <a:ext cx="1002790" cy="647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FEDE0E-FAC3-A3FA-4E9B-6456BD9D8999}"/>
              </a:ext>
            </a:extLst>
          </p:cNvPr>
          <p:cNvCxnSpPr>
            <a:cxnSpLocks/>
          </p:cNvCxnSpPr>
          <p:nvPr/>
        </p:nvCxnSpPr>
        <p:spPr>
          <a:xfrm>
            <a:off x="7423742" y="2965451"/>
            <a:ext cx="988904" cy="6403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969F0A-87CC-96C6-6E87-2ADD94F24819}"/>
              </a:ext>
            </a:extLst>
          </p:cNvPr>
          <p:cNvCxnSpPr>
            <a:cxnSpLocks/>
          </p:cNvCxnSpPr>
          <p:nvPr/>
        </p:nvCxnSpPr>
        <p:spPr>
          <a:xfrm flipV="1">
            <a:off x="6466588" y="2528888"/>
            <a:ext cx="480567" cy="10662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3EC8D-CC1B-C762-795A-1820D8A74D46}"/>
              </a:ext>
            </a:extLst>
          </p:cNvPr>
          <p:cNvCxnSpPr>
            <a:cxnSpLocks/>
          </p:cNvCxnSpPr>
          <p:nvPr/>
        </p:nvCxnSpPr>
        <p:spPr>
          <a:xfrm flipV="1">
            <a:off x="6947155" y="1739727"/>
            <a:ext cx="613361" cy="802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97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2897187" y="3238209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9372600" y="3238209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6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289824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37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8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50"/>
                            </p:stCondLst>
                            <p:childTnLst>
                              <p:par>
                                <p:cTn id="9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7" grpId="1" animBg="1"/>
      <p:bldP spid="13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390789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 rot="19377443">
            <a:off x="1837013" y="2163455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35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142B618-0438-5B54-6830-68594E160508}"/>
              </a:ext>
            </a:extLst>
          </p:cNvPr>
          <p:cNvGrpSpPr/>
          <p:nvPr/>
        </p:nvGrpSpPr>
        <p:grpSpPr>
          <a:xfrm>
            <a:off x="1135307" y="2202896"/>
            <a:ext cx="2331024" cy="2648108"/>
            <a:chOff x="1135307" y="2202896"/>
            <a:chExt cx="2331024" cy="26481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43773CD-D88E-8D80-8493-B5727070FA17}"/>
                </a:ext>
              </a:extLst>
            </p:cNvPr>
            <p:cNvSpPr/>
            <p:nvPr/>
          </p:nvSpPr>
          <p:spPr>
            <a:xfrm rot="1749035">
              <a:off x="1429751" y="2574430"/>
              <a:ext cx="1727199" cy="196214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CCAE293-DDE1-C644-4B1A-387F49522222}"/>
                </a:ext>
              </a:extLst>
            </p:cNvPr>
            <p:cNvSpPr/>
            <p:nvPr/>
          </p:nvSpPr>
          <p:spPr>
            <a:xfrm rot="1839228">
              <a:off x="1531365" y="2694701"/>
              <a:ext cx="1515456" cy="172160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E548EAF-8593-2B12-CE5E-36936C100925}"/>
                </a:ext>
              </a:extLst>
            </p:cNvPr>
            <p:cNvSpPr/>
            <p:nvPr/>
          </p:nvSpPr>
          <p:spPr>
            <a:xfrm rot="1901717">
              <a:off x="1643614" y="2831711"/>
              <a:ext cx="1290957" cy="146656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6D17F8-92CC-B591-8ECA-756E7C2EBF04}"/>
                </a:ext>
              </a:extLst>
            </p:cNvPr>
            <p:cNvSpPr/>
            <p:nvPr/>
          </p:nvSpPr>
          <p:spPr>
            <a:xfrm rot="1976367">
              <a:off x="1780872" y="2964824"/>
              <a:ext cx="1039895" cy="11813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C626224-BB13-9134-B91B-C29916CD20BB}"/>
                </a:ext>
              </a:extLst>
            </p:cNvPr>
            <p:cNvSpPr/>
            <p:nvPr/>
          </p:nvSpPr>
          <p:spPr>
            <a:xfrm rot="2066528">
              <a:off x="1896443" y="3103028"/>
              <a:ext cx="808753" cy="91876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74CAFF7-3572-931C-5DA5-2832D871BAE2}"/>
                </a:ext>
              </a:extLst>
            </p:cNvPr>
            <p:cNvSpPr/>
            <p:nvPr/>
          </p:nvSpPr>
          <p:spPr>
            <a:xfrm rot="2188185">
              <a:off x="2006057" y="3227555"/>
              <a:ext cx="589522" cy="6697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3C89064-7FC1-8574-642C-49E428E4268D}"/>
                </a:ext>
              </a:extLst>
            </p:cNvPr>
            <p:cNvSpPr/>
            <p:nvPr/>
          </p:nvSpPr>
          <p:spPr>
            <a:xfrm rot="1623152">
              <a:off x="1279012" y="2408020"/>
              <a:ext cx="2020158" cy="229495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9F5755F-B42B-7E68-0403-36DA732BE5B1}"/>
                </a:ext>
              </a:extLst>
            </p:cNvPr>
            <p:cNvSpPr/>
            <p:nvPr/>
          </p:nvSpPr>
          <p:spPr>
            <a:xfrm rot="1505607">
              <a:off x="1135307" y="2202896"/>
              <a:ext cx="2331024" cy="264810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90955E-1E0B-98DB-5CCC-24875FC1BD0C}"/>
              </a:ext>
            </a:extLst>
          </p:cNvPr>
          <p:cNvSpPr txBox="1"/>
          <p:nvPr/>
        </p:nvSpPr>
        <p:spPr>
          <a:xfrm>
            <a:off x="5252448" y="1357372"/>
            <a:ext cx="3626019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phase offset.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gain and phase profiles so we can predict accurately the index needed to go to a certain gain and phase.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Ignore DC offset as DC offset for this type of variable-gain phase shifter is small.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effect of DC offset will by captured by the profiles as long as the DC offset doesn’t exceed the smallest gain circle.</a:t>
            </a:r>
          </a:p>
        </p:txBody>
      </p:sp>
    </p:spTree>
    <p:extLst>
      <p:ext uri="{BB962C8B-B14F-4D97-AF65-F5344CB8AC3E}">
        <p14:creationId xmlns:p14="http://schemas.microsoft.com/office/powerpoint/2010/main" val="330631658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B4AA82-4F52-22A1-27B5-D0CD1FCCD6B2}"/>
              </a:ext>
            </a:extLst>
          </p:cNvPr>
          <p:cNvGrpSpPr/>
          <p:nvPr/>
        </p:nvGrpSpPr>
        <p:grpSpPr>
          <a:xfrm>
            <a:off x="1135307" y="2202896"/>
            <a:ext cx="2331024" cy="2648108"/>
            <a:chOff x="1135307" y="2202896"/>
            <a:chExt cx="2331024" cy="26481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43773CD-D88E-8D80-8493-B5727070FA17}"/>
                </a:ext>
              </a:extLst>
            </p:cNvPr>
            <p:cNvSpPr/>
            <p:nvPr/>
          </p:nvSpPr>
          <p:spPr>
            <a:xfrm rot="1749035">
              <a:off x="1429751" y="2574430"/>
              <a:ext cx="1727199" cy="196214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CCAE293-DDE1-C644-4B1A-387F49522222}"/>
                </a:ext>
              </a:extLst>
            </p:cNvPr>
            <p:cNvSpPr/>
            <p:nvPr/>
          </p:nvSpPr>
          <p:spPr>
            <a:xfrm rot="1839228">
              <a:off x="1531365" y="2694701"/>
              <a:ext cx="1515456" cy="172160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E548EAF-8593-2B12-CE5E-36936C100925}"/>
                </a:ext>
              </a:extLst>
            </p:cNvPr>
            <p:cNvSpPr/>
            <p:nvPr/>
          </p:nvSpPr>
          <p:spPr>
            <a:xfrm rot="1901717">
              <a:off x="1643614" y="2831711"/>
              <a:ext cx="1290957" cy="146656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6D17F8-92CC-B591-8ECA-756E7C2EBF04}"/>
                </a:ext>
              </a:extLst>
            </p:cNvPr>
            <p:cNvSpPr/>
            <p:nvPr/>
          </p:nvSpPr>
          <p:spPr>
            <a:xfrm rot="1976367">
              <a:off x="1780872" y="2964824"/>
              <a:ext cx="1039895" cy="11813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C626224-BB13-9134-B91B-C29916CD20BB}"/>
                </a:ext>
              </a:extLst>
            </p:cNvPr>
            <p:cNvSpPr/>
            <p:nvPr/>
          </p:nvSpPr>
          <p:spPr>
            <a:xfrm rot="2066528">
              <a:off x="1896443" y="3103028"/>
              <a:ext cx="808753" cy="91876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74CAFF7-3572-931C-5DA5-2832D871BAE2}"/>
                </a:ext>
              </a:extLst>
            </p:cNvPr>
            <p:cNvSpPr/>
            <p:nvPr/>
          </p:nvSpPr>
          <p:spPr>
            <a:xfrm rot="2188185">
              <a:off x="2006057" y="3227555"/>
              <a:ext cx="589522" cy="669713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C000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3C89064-7FC1-8574-642C-49E428E4268D}"/>
                </a:ext>
              </a:extLst>
            </p:cNvPr>
            <p:cNvSpPr/>
            <p:nvPr/>
          </p:nvSpPr>
          <p:spPr>
            <a:xfrm rot="1623152">
              <a:off x="1279012" y="2408020"/>
              <a:ext cx="2020158" cy="229495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9F5755F-B42B-7E68-0403-36DA732BE5B1}"/>
                </a:ext>
              </a:extLst>
            </p:cNvPr>
            <p:cNvSpPr/>
            <p:nvPr/>
          </p:nvSpPr>
          <p:spPr>
            <a:xfrm rot="1505607">
              <a:off x="1135307" y="2202896"/>
              <a:ext cx="2331024" cy="264810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90955E-1E0B-98DB-5CCC-24875FC1BD0C}"/>
              </a:ext>
            </a:extLst>
          </p:cNvPr>
          <p:cNvSpPr txBox="1"/>
          <p:nvPr/>
        </p:nvSpPr>
        <p:spPr>
          <a:xfrm>
            <a:off x="5252448" y="1357372"/>
            <a:ext cx="3626019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phase offset.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gain and phase profiles so we can predict accurately the index needed to go to a certain gain and phase.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Ignore DC offset as DC offset for this type of variable-gain phase shifter is small.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effect of DC offset will by captured by the profiles as long as the DC offset doesn’t exceed the smallest gain circle.</a:t>
            </a:r>
          </a:p>
        </p:txBody>
      </p:sp>
    </p:spTree>
    <p:extLst>
      <p:ext uri="{BB962C8B-B14F-4D97-AF65-F5344CB8AC3E}">
        <p14:creationId xmlns:p14="http://schemas.microsoft.com/office/powerpoint/2010/main" val="125080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3715 -0.00903 L 0.00052 -0.04028 L -0.0309 0.01065 L 0.01441 0.03194 L -1.66667E-6 -3.7037E-7 Z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0" y="-4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EBCD8-F02D-E1C7-DD39-8A08D920E6F3}"/>
              </a:ext>
            </a:extLst>
          </p:cNvPr>
          <p:cNvSpPr txBox="1"/>
          <p:nvPr/>
        </p:nvSpPr>
        <p:spPr>
          <a:xfrm>
            <a:off x="4572000" y="1760792"/>
            <a:ext cx="3481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Gain index: </a:t>
            </a:r>
            <a:r>
              <a:rPr lang="en-CA" sz="1400" dirty="0" err="1">
                <a:solidFill>
                  <a:schemeClr val="bg1"/>
                </a:solidFill>
              </a:rPr>
              <a:t>i</a:t>
            </a:r>
            <a:r>
              <a:rPr lang="en-CA" sz="1400" dirty="0">
                <a:solidFill>
                  <a:schemeClr val="bg1"/>
                </a:solidFill>
              </a:rPr>
              <a:t>                Phase index: j</a:t>
            </a:r>
            <a:endParaRPr lang="en-CA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ED4C2-FE78-474F-01BD-772BB49C50A6}"/>
                  </a:ext>
                </a:extLst>
              </p:cNvPr>
              <p:cNvSpPr txBox="1"/>
              <p:nvPr/>
            </p:nvSpPr>
            <p:spPr>
              <a:xfrm>
                <a:off x="4738353" y="3029275"/>
                <a:ext cx="3720827" cy="69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𝑝h𝑎𝑠𝑒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𝑝h𝑎𝑠𝑒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𝑠𝑡𝑎𝑡𝑒𝑠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ED4C2-FE78-474F-01BD-772BB49C5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353" y="3029275"/>
                <a:ext cx="3720827" cy="699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55294-96A3-61B6-9510-8C8BF2E2501A}"/>
                  </a:ext>
                </a:extLst>
              </p:cNvPr>
              <p:cNvSpPr txBox="1"/>
              <p:nvPr/>
            </p:nvSpPr>
            <p:spPr>
              <a:xfrm>
                <a:off x="4712953" y="2785254"/>
                <a:ext cx="32999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𝑝h𝑎𝑠𝑒</m:t>
                          </m: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55294-96A3-61B6-9510-8C8BF2E25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53" y="2785254"/>
                <a:ext cx="3299919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A3967-BC74-6E70-00B3-4DF870ABFBF7}"/>
                  </a:ext>
                </a:extLst>
              </p:cNvPr>
              <p:cNvSpPr txBox="1"/>
              <p:nvPr/>
            </p:nvSpPr>
            <p:spPr>
              <a:xfrm>
                <a:off x="4571999" y="4528045"/>
                <a:ext cx="3481421" cy="54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gain and phase index of </a:t>
                </a:r>
                <a:r>
                  <a:rPr lang="en-CA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</a:t>
                </a:r>
                <a:r>
                  <a:rPr lang="en-CA" sz="1400" i="1" dirty="0">
                    <a:solidFill>
                      <a:schemeClr val="bg1"/>
                    </a:solidFill>
                  </a:rPr>
                  <a:t>j</a:t>
                </a:r>
                <a:endParaRPr lang="en-CA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A3967-BC74-6E70-00B3-4DF870AB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4528045"/>
                <a:ext cx="3481421" cy="540533"/>
              </a:xfrm>
              <a:prstGeom prst="rect">
                <a:avLst/>
              </a:prstGeom>
              <a:blipFill>
                <a:blip r:embed="rId4"/>
                <a:stretch>
                  <a:fillRect l="-525" t="-3409" b="-10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3983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5135025" y="1582459"/>
            <a:ext cx="3577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636067E-EDE7-B780-CEF0-8654FBDCA3FE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6415C-23EE-9413-DB64-625321180F08}"/>
              </a:ext>
            </a:extLst>
          </p:cNvPr>
          <p:cNvSpPr txBox="1"/>
          <p:nvPr/>
        </p:nvSpPr>
        <p:spPr>
          <a:xfrm>
            <a:off x="3866787" y="2307643"/>
            <a:ext cx="788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 = 0</a:t>
            </a:r>
            <a:endParaRPr lang="en-CA" sz="1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42363224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4860310" y="1402852"/>
            <a:ext cx="398524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 of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phase is smaller than the actual phase resolution.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038000-1EDE-B35D-561C-8ED90A6CA6E9}"/>
              </a:ext>
            </a:extLst>
          </p:cNvPr>
          <p:cNvSpPr/>
          <p:nvPr/>
        </p:nvSpPr>
        <p:spPr>
          <a:xfrm>
            <a:off x="1156799" y="2394658"/>
            <a:ext cx="2264584" cy="22645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1521A8-D70F-4C60-7DE0-DDD0316A5CF5}"/>
              </a:ext>
            </a:extLst>
          </p:cNvPr>
          <p:cNvSpPr/>
          <p:nvPr/>
        </p:nvSpPr>
        <p:spPr>
          <a:xfrm>
            <a:off x="3350532" y="3488178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4E25C8-824C-3AD3-4CD0-3D823CCED134}"/>
              </a:ext>
            </a:extLst>
          </p:cNvPr>
          <p:cNvSpPr/>
          <p:nvPr/>
        </p:nvSpPr>
        <p:spPr>
          <a:xfrm>
            <a:off x="3244901" y="2740368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A31CD-DB9E-D0BB-31D5-A00347964EBF}"/>
                  </a:ext>
                </a:extLst>
              </p:cNvPr>
              <p:cNvSpPr txBox="1"/>
              <p:nvPr/>
            </p:nvSpPr>
            <p:spPr>
              <a:xfrm>
                <a:off x="4860310" y="5553701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A31CD-DB9E-D0BB-31D5-A0034796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553701"/>
                <a:ext cx="434250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DF57FA-A5C4-A625-B7DF-987E90708C7A}"/>
                  </a:ext>
                </a:extLst>
              </p:cNvPr>
              <p:cNvSpPr txBox="1"/>
              <p:nvPr/>
            </p:nvSpPr>
            <p:spPr>
              <a:xfrm>
                <a:off x="4860310" y="595174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DF57FA-A5C4-A625-B7DF-987E9070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951746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/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8EF7C-9EAF-2B49-ACFB-02C92ED90A3B}"/>
                  </a:ext>
                </a:extLst>
              </p:cNvPr>
              <p:cNvSpPr txBox="1"/>
              <p:nvPr/>
            </p:nvSpPr>
            <p:spPr>
              <a:xfrm>
                <a:off x="4860310" y="5138344"/>
                <a:ext cx="5683572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8EF7C-9EAF-2B49-ACFB-02C92ED90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138344"/>
                <a:ext cx="5683572" cy="325089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/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4342BE-5823-B7C3-D093-7B77957BBF2E}"/>
                  </a:ext>
                </a:extLst>
              </p:cNvPr>
              <p:cNvSpPr txBox="1"/>
              <p:nvPr/>
            </p:nvSpPr>
            <p:spPr>
              <a:xfrm>
                <a:off x="4860310" y="3555503"/>
                <a:ext cx="434250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4342BE-5823-B7C3-D093-7B77957BB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555503"/>
                <a:ext cx="4342506" cy="325025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/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02E29F-E6A5-14D2-EB36-DED457B6D1D7}"/>
                  </a:ext>
                </a:extLst>
              </p:cNvPr>
              <p:cNvSpPr txBox="1"/>
              <p:nvPr/>
            </p:nvSpPr>
            <p:spPr>
              <a:xfrm>
                <a:off x="3061789" y="2346596"/>
                <a:ext cx="104457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02E29F-E6A5-14D2-EB36-DED457B6D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789" y="2346596"/>
                <a:ext cx="1044573" cy="3916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6F92847A-DD20-D641-F82E-A5277AC296F1}"/>
              </a:ext>
            </a:extLst>
          </p:cNvPr>
          <p:cNvSpPr/>
          <p:nvPr/>
        </p:nvSpPr>
        <p:spPr>
          <a:xfrm>
            <a:off x="2471535" y="338587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32A63F-E735-329F-5D0E-88BAAF330AAF}"/>
                  </a:ext>
                </a:extLst>
              </p:cNvPr>
              <p:cNvSpPr txBox="1"/>
              <p:nvPr/>
            </p:nvSpPr>
            <p:spPr>
              <a:xfrm>
                <a:off x="2837410" y="3142204"/>
                <a:ext cx="10262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32A63F-E735-329F-5D0E-88BAAF330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10" y="3142204"/>
                <a:ext cx="1026243" cy="276999"/>
              </a:xfrm>
              <a:prstGeom prst="rect">
                <a:avLst/>
              </a:prstGeom>
              <a:blipFill>
                <a:blip r:embed="rId10"/>
                <a:stretch>
                  <a:fillRect l="-4734" r="-1775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7C6ED7-1924-BC93-F766-AC2BAB539BB7}"/>
              </a:ext>
            </a:extLst>
          </p:cNvPr>
          <p:cNvCxnSpPr>
            <a:cxnSpLocks/>
          </p:cNvCxnSpPr>
          <p:nvPr/>
        </p:nvCxnSpPr>
        <p:spPr>
          <a:xfrm flipV="1">
            <a:off x="2293352" y="2235200"/>
            <a:ext cx="1813010" cy="132030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D1B9A9D-7CC1-DF05-E32A-0B386E6CA366}"/>
              </a:ext>
            </a:extLst>
          </p:cNvPr>
          <p:cNvSpPr/>
          <p:nvPr/>
        </p:nvSpPr>
        <p:spPr>
          <a:xfrm>
            <a:off x="3120484" y="4133926"/>
            <a:ext cx="158747" cy="1587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FEA03-89ED-2DB2-7FD7-1AD9975440A4}"/>
              </a:ext>
            </a:extLst>
          </p:cNvPr>
          <p:cNvCxnSpPr>
            <a:cxnSpLocks/>
          </p:cNvCxnSpPr>
          <p:nvPr/>
        </p:nvCxnSpPr>
        <p:spPr>
          <a:xfrm>
            <a:off x="2290303" y="3567846"/>
            <a:ext cx="1519697" cy="108218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9845A99B-C46E-5BEF-3EBA-5A1CCE88ED59}"/>
              </a:ext>
            </a:extLst>
          </p:cNvPr>
          <p:cNvSpPr/>
          <p:nvPr/>
        </p:nvSpPr>
        <p:spPr>
          <a:xfrm rot="2537045">
            <a:off x="2460465" y="355522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/>
              <p:nvPr/>
            </p:nvSpPr>
            <p:spPr>
              <a:xfrm>
                <a:off x="2847335" y="3666690"/>
                <a:ext cx="1473480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335" y="3666690"/>
                <a:ext cx="1473480" cy="298415"/>
              </a:xfrm>
              <a:prstGeom prst="rect">
                <a:avLst/>
              </a:prstGeom>
              <a:blipFill>
                <a:blip r:embed="rId11"/>
                <a:stretch>
                  <a:fillRect r="-2479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12B205F3-9752-501B-34BB-36EB7BFA665C}"/>
              </a:ext>
            </a:extLst>
          </p:cNvPr>
          <p:cNvSpPr/>
          <p:nvPr/>
        </p:nvSpPr>
        <p:spPr>
          <a:xfrm flipH="1" flipV="1">
            <a:off x="7702096" y="4061410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2578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038000-1EDE-B35D-561C-8ED90A6CA6E9}"/>
              </a:ext>
            </a:extLst>
          </p:cNvPr>
          <p:cNvSpPr/>
          <p:nvPr/>
        </p:nvSpPr>
        <p:spPr>
          <a:xfrm>
            <a:off x="1156799" y="2394658"/>
            <a:ext cx="2264584" cy="22645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1521A8-D70F-4C60-7DE0-DDD0316A5CF5}"/>
              </a:ext>
            </a:extLst>
          </p:cNvPr>
          <p:cNvSpPr/>
          <p:nvPr/>
        </p:nvSpPr>
        <p:spPr>
          <a:xfrm>
            <a:off x="2627493" y="2393646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/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/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/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D1B9A9D-7CC1-DF05-E32A-0B386E6CA366}"/>
              </a:ext>
            </a:extLst>
          </p:cNvPr>
          <p:cNvSpPr/>
          <p:nvPr/>
        </p:nvSpPr>
        <p:spPr>
          <a:xfrm>
            <a:off x="3186831" y="2859227"/>
            <a:ext cx="158747" cy="1587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FEA03-89ED-2DB2-7FD7-1AD9975440A4}"/>
              </a:ext>
            </a:extLst>
          </p:cNvPr>
          <p:cNvCxnSpPr>
            <a:cxnSpLocks/>
          </p:cNvCxnSpPr>
          <p:nvPr/>
        </p:nvCxnSpPr>
        <p:spPr>
          <a:xfrm flipV="1">
            <a:off x="2290303" y="1659067"/>
            <a:ext cx="732558" cy="19087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9845A99B-C46E-5BEF-3EBA-5A1CCE88ED59}"/>
              </a:ext>
            </a:extLst>
          </p:cNvPr>
          <p:cNvSpPr/>
          <p:nvPr/>
        </p:nvSpPr>
        <p:spPr>
          <a:xfrm rot="20991639">
            <a:off x="2288644" y="3271369"/>
            <a:ext cx="316518" cy="388688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D1F6A6-C83B-671D-FFA1-0B73A1DD074E}"/>
              </a:ext>
            </a:extLst>
          </p:cNvPr>
          <p:cNvCxnSpPr>
            <a:cxnSpLocks/>
          </p:cNvCxnSpPr>
          <p:nvPr/>
        </p:nvCxnSpPr>
        <p:spPr>
          <a:xfrm flipV="1">
            <a:off x="2289091" y="2480446"/>
            <a:ext cx="1698709" cy="107505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F95C7AA-01DF-EAD7-41E8-AE7F0E7C3613}"/>
              </a:ext>
            </a:extLst>
          </p:cNvPr>
          <p:cNvSpPr/>
          <p:nvPr/>
        </p:nvSpPr>
        <p:spPr>
          <a:xfrm>
            <a:off x="2635882" y="3294553"/>
            <a:ext cx="199343" cy="331811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B61F55-50E8-3C64-3CC6-4BA861305318}"/>
                  </a:ext>
                </a:extLst>
              </p:cNvPr>
              <p:cNvSpPr txBox="1"/>
              <p:nvPr/>
            </p:nvSpPr>
            <p:spPr>
              <a:xfrm>
                <a:off x="2856009" y="2086751"/>
                <a:ext cx="736868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B61F55-50E8-3C64-3CC6-4BA861305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09" y="2086751"/>
                <a:ext cx="736868" cy="299569"/>
              </a:xfrm>
              <a:prstGeom prst="rect">
                <a:avLst/>
              </a:prstGeom>
              <a:blipFill>
                <a:blip r:embed="rId5"/>
                <a:stretch>
                  <a:fillRect l="-7500" r="-5000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/>
              <p:nvPr/>
            </p:nvSpPr>
            <p:spPr>
              <a:xfrm>
                <a:off x="2968772" y="3141897"/>
                <a:ext cx="1300356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772" y="3141897"/>
                <a:ext cx="1300356" cy="298415"/>
              </a:xfrm>
              <a:prstGeom prst="rect">
                <a:avLst/>
              </a:prstGeom>
              <a:blipFill>
                <a:blip r:embed="rId6"/>
                <a:stretch>
                  <a:fillRect l="-3286" r="-2817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36339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71627-0265-AFA7-2F82-9D288387B046}"/>
              </a:ext>
            </a:extLst>
          </p:cNvPr>
          <p:cNvSpPr txBox="1"/>
          <p:nvPr/>
        </p:nvSpPr>
        <p:spPr>
          <a:xfrm>
            <a:off x="4630430" y="1494134"/>
            <a:ext cx="3829785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profile and phase profile: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pre-characterization to build an index-to-gain/phase profile to accurately model the relationship between gain/phase and index variation.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reducing the number of measurement in pre-characterization, the profile needs to be based on general phenomena thus it could be applied in different occasions.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profile doesn’t have to be precise, but it need to put the measurement point in the vicinity of the kernel search area of the ideal point thus a solution can converge quickly.</a:t>
            </a:r>
          </a:p>
        </p:txBody>
      </p:sp>
    </p:spTree>
    <p:extLst>
      <p:ext uri="{BB962C8B-B14F-4D97-AF65-F5344CB8AC3E}">
        <p14:creationId xmlns:p14="http://schemas.microsoft.com/office/powerpoint/2010/main" val="26910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770658" y="2702422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92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22CD99A-4935-7140-1191-DD46F247916D}"/>
              </a:ext>
            </a:extLst>
          </p:cNvPr>
          <p:cNvSpPr/>
          <p:nvPr/>
        </p:nvSpPr>
        <p:spPr>
          <a:xfrm>
            <a:off x="2559886" y="322312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ECAA4-FF23-DE44-1923-8538765E7F55}"/>
              </a:ext>
            </a:extLst>
          </p:cNvPr>
          <p:cNvSpPr/>
          <p:nvPr/>
        </p:nvSpPr>
        <p:spPr>
          <a:xfrm>
            <a:off x="2837146" y="309487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DB194-42F3-42F4-E719-60A95779C85B}"/>
              </a:ext>
            </a:extLst>
          </p:cNvPr>
          <p:cNvSpPr/>
          <p:nvPr/>
        </p:nvSpPr>
        <p:spPr>
          <a:xfrm>
            <a:off x="3082116" y="2908759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E324A-8CBC-118F-5D88-DFEC457E250B}"/>
              </a:ext>
            </a:extLst>
          </p:cNvPr>
          <p:cNvSpPr/>
          <p:nvPr/>
        </p:nvSpPr>
        <p:spPr>
          <a:xfrm>
            <a:off x="3307156" y="2670506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C7A2B-B9F4-8423-D46C-18C41F461109}"/>
              </a:ext>
            </a:extLst>
          </p:cNvPr>
          <p:cNvSpPr/>
          <p:nvPr/>
        </p:nvSpPr>
        <p:spPr>
          <a:xfrm>
            <a:off x="3484953" y="240806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5DB2D-39D2-DD7A-2ACA-0E5ADEAA23CC}"/>
              </a:ext>
            </a:extLst>
          </p:cNvPr>
          <p:cNvSpPr/>
          <p:nvPr/>
        </p:nvSpPr>
        <p:spPr>
          <a:xfrm>
            <a:off x="3643700" y="209837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BC055-06BF-AFBB-1D87-E190DC4E0F1E}"/>
              </a:ext>
            </a:extLst>
          </p:cNvPr>
          <p:cNvSpPr txBox="1"/>
          <p:nvPr/>
        </p:nvSpPr>
        <p:spPr>
          <a:xfrm>
            <a:off x="4271462" y="4118470"/>
            <a:ext cx="4358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expect some phase offset and it will be compensated at every targeting gain circle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251F098-887B-7677-DF52-13AD06C3E012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E6A8CF-BFBF-11B6-05B0-A4ACF719A2F7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35898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{1} (arbitrary)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3284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8859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ED67380-3170-B41A-DDD2-AB9F02A0B0E1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2CD99A-4935-7140-1191-DD46F247916D}"/>
              </a:ext>
            </a:extLst>
          </p:cNvPr>
          <p:cNvSpPr/>
          <p:nvPr/>
        </p:nvSpPr>
        <p:spPr>
          <a:xfrm>
            <a:off x="2559886" y="322312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ECAA4-FF23-DE44-1923-8538765E7F55}"/>
              </a:ext>
            </a:extLst>
          </p:cNvPr>
          <p:cNvSpPr/>
          <p:nvPr/>
        </p:nvSpPr>
        <p:spPr>
          <a:xfrm>
            <a:off x="2837146" y="309487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DB194-42F3-42F4-E719-60A95779C85B}"/>
              </a:ext>
            </a:extLst>
          </p:cNvPr>
          <p:cNvSpPr/>
          <p:nvPr/>
        </p:nvSpPr>
        <p:spPr>
          <a:xfrm>
            <a:off x="3082116" y="2908759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E324A-8CBC-118F-5D88-DFEC457E250B}"/>
              </a:ext>
            </a:extLst>
          </p:cNvPr>
          <p:cNvSpPr/>
          <p:nvPr/>
        </p:nvSpPr>
        <p:spPr>
          <a:xfrm>
            <a:off x="3307156" y="2670506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C7A2B-B9F4-8423-D46C-18C41F461109}"/>
              </a:ext>
            </a:extLst>
          </p:cNvPr>
          <p:cNvSpPr/>
          <p:nvPr/>
        </p:nvSpPr>
        <p:spPr>
          <a:xfrm>
            <a:off x="3484953" y="240806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5DB2D-39D2-DD7A-2ACA-0E5ADEAA23CC}"/>
              </a:ext>
            </a:extLst>
          </p:cNvPr>
          <p:cNvSpPr/>
          <p:nvPr/>
        </p:nvSpPr>
        <p:spPr>
          <a:xfrm>
            <a:off x="3643700" y="209837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BA8B-CD8A-D35E-61CF-7776C7182773}"/>
                  </a:ext>
                </a:extLst>
              </p:cNvPr>
              <p:cNvSpPr txBox="1"/>
              <p:nvPr/>
            </p:nvSpPr>
            <p:spPr>
              <a:xfrm>
                <a:off x="480342" y="5167650"/>
                <a:ext cx="8590493" cy="36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𝐺𝑎𝑖𝑛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𝑃𝑟𝑜𝑓𝑖𝑙𝑒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BA8B-CD8A-D35E-61CF-7776C718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2" y="5167650"/>
                <a:ext cx="8590493" cy="368499"/>
              </a:xfrm>
              <a:prstGeom prst="rect">
                <a:avLst/>
              </a:prstGeom>
              <a:blipFill>
                <a:blip r:embed="rId2"/>
                <a:stretch>
                  <a:fillRect l="-355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60D4D-C56F-9828-699D-21AD3D1F5385}"/>
                  </a:ext>
                </a:extLst>
              </p:cNvPr>
              <p:cNvSpPr txBox="1"/>
              <p:nvPr/>
            </p:nvSpPr>
            <p:spPr>
              <a:xfrm>
                <a:off x="4371031" y="3764828"/>
                <a:ext cx="3481421" cy="54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gain and phase index of </a:t>
                </a:r>
                <a:r>
                  <a:rPr lang="en-CA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</a:t>
                </a:r>
                <a:r>
                  <a:rPr lang="en-CA" sz="1400" i="1" dirty="0">
                    <a:solidFill>
                      <a:schemeClr val="bg1"/>
                    </a:solidFill>
                  </a:rPr>
                  <a:t>j</a:t>
                </a:r>
                <a:endParaRPr lang="en-CA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60D4D-C56F-9828-699D-21AD3D1F5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3764828"/>
                <a:ext cx="3481421" cy="540533"/>
              </a:xfrm>
              <a:prstGeom prst="rect">
                <a:avLst/>
              </a:prstGeom>
              <a:blipFill>
                <a:blip r:embed="rId3"/>
                <a:stretch>
                  <a:fillRect l="-525" t="-3409" b="-10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0F3FE-7E79-BF0B-E6DD-23B2D7FC5AAC}"/>
                  </a:ext>
                </a:extLst>
              </p:cNvPr>
              <p:cNvSpPr txBox="1"/>
              <p:nvPr/>
            </p:nvSpPr>
            <p:spPr>
              <a:xfrm>
                <a:off x="2034992" y="2829253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0F3FE-7E79-BF0B-E6DD-23B2D7FC5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992" y="2829253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8D65-31FA-92B8-ECFA-99F4A47C9246}"/>
                  </a:ext>
                </a:extLst>
              </p:cNvPr>
              <p:cNvSpPr txBox="1"/>
              <p:nvPr/>
            </p:nvSpPr>
            <p:spPr>
              <a:xfrm>
                <a:off x="3061789" y="166939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8D65-31FA-92B8-ECFA-99F4A47C9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789" y="1669395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0968DBC8-1C26-2FF1-CF3D-961229614037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35898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{1} (arbitrary)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11108-AF7F-8C98-2341-3F35C92BBCD7}"/>
                  </a:ext>
                </a:extLst>
              </p:cNvPr>
              <p:cNvSpPr txBox="1"/>
              <p:nvPr/>
            </p:nvSpPr>
            <p:spPr>
              <a:xfrm>
                <a:off x="2888594" y="4579452"/>
                <a:ext cx="6446294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11108-AF7F-8C98-2341-3F35C92BB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94" y="4579452"/>
                <a:ext cx="6446294" cy="370294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80542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/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36838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233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D3485E-3D38-F5E8-EBDA-4944EC761AC8}"/>
              </a:ext>
            </a:extLst>
          </p:cNvPr>
          <p:cNvCxnSpPr>
            <a:cxnSpLocks/>
          </p:cNvCxnSpPr>
          <p:nvPr/>
        </p:nvCxnSpPr>
        <p:spPr>
          <a:xfrm>
            <a:off x="2438400" y="3429000"/>
            <a:ext cx="38100" cy="13144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15C64-91CB-2EBE-7C4C-0AB385ECCD49}"/>
              </a:ext>
            </a:extLst>
          </p:cNvPr>
          <p:cNvCxnSpPr>
            <a:cxnSpLocks/>
          </p:cNvCxnSpPr>
          <p:nvPr/>
        </p:nvCxnSpPr>
        <p:spPr>
          <a:xfrm>
            <a:off x="8393062" y="2846232"/>
            <a:ext cx="0" cy="25322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/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/>
              <p:nvPr/>
            </p:nvSpPr>
            <p:spPr>
              <a:xfrm>
                <a:off x="1386899" y="3816751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99" y="3816751"/>
                <a:ext cx="1219200" cy="381515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3FD839-9794-ECFF-E522-BF48A8311AEB}"/>
                  </a:ext>
                </a:extLst>
              </p:cNvPr>
              <p:cNvSpPr txBox="1"/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3FD839-9794-ECFF-E522-BF48A831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58121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/>
              <p:nvPr/>
            </p:nvSpPr>
            <p:spPr>
              <a:xfrm>
                <a:off x="4940905" y="1556128"/>
                <a:ext cx="3804271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𝑔𝑎𝑖𝑛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𝑖𝑛𝑑𝑒𝑥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𝑔𝑎𝑖𝑛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556128"/>
                <a:ext cx="3804271" cy="616515"/>
              </a:xfrm>
              <a:prstGeom prst="rect">
                <a:avLst/>
              </a:prstGeom>
              <a:blipFill>
                <a:blip r:embed="rId4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D3485E-3D38-F5E8-EBDA-4944EC761AC8}"/>
              </a:ext>
            </a:extLst>
          </p:cNvPr>
          <p:cNvCxnSpPr>
            <a:cxnSpLocks/>
          </p:cNvCxnSpPr>
          <p:nvPr/>
        </p:nvCxnSpPr>
        <p:spPr>
          <a:xfrm>
            <a:off x="2462284" y="3416300"/>
            <a:ext cx="1403350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15C64-91CB-2EBE-7C4C-0AB385ECCD49}"/>
              </a:ext>
            </a:extLst>
          </p:cNvPr>
          <p:cNvCxnSpPr>
            <a:cxnSpLocks/>
          </p:cNvCxnSpPr>
          <p:nvPr/>
        </p:nvCxnSpPr>
        <p:spPr>
          <a:xfrm>
            <a:off x="8393062" y="2846232"/>
            <a:ext cx="0" cy="25322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/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/>
              <p:nvPr/>
            </p:nvSpPr>
            <p:spPr>
              <a:xfrm>
                <a:off x="2554359" y="3047485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59" y="3047485"/>
                <a:ext cx="1219200" cy="381515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23100-8ED8-76BD-1B84-9CEE0D4933EC}"/>
                  </a:ext>
                </a:extLst>
              </p:cNvPr>
              <p:cNvSpPr txBox="1"/>
              <p:nvPr/>
            </p:nvSpPr>
            <p:spPr>
              <a:xfrm>
                <a:off x="3427362" y="5398673"/>
                <a:ext cx="218603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23100-8ED8-76BD-1B84-9CEE0D493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62" y="5398673"/>
                <a:ext cx="2186038" cy="4049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F291-FF8C-FD66-FC4E-AF3D075C4F4B}"/>
                  </a:ext>
                </a:extLst>
              </p:cNvPr>
              <p:cNvSpPr txBox="1"/>
              <p:nvPr/>
            </p:nvSpPr>
            <p:spPr>
              <a:xfrm>
                <a:off x="3427362" y="5972249"/>
                <a:ext cx="3804271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𝑢𝑛𝑑𝑒𝑓𝑖𝑛𝑒𝑑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F291-FF8C-FD66-FC4E-AF3D075C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62" y="5972249"/>
                <a:ext cx="3804271" cy="404983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6368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9170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790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(1,end,end))}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/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/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/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𝑆𝑐𝑎𝑙𝑒𝑑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𝐺𝑎𝑖𝑛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𝑃𝑟𝑜𝑓𝑖𝑙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/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788497E-C0A8-6096-F75E-1EA78560893D}"/>
              </a:ext>
            </a:extLst>
          </p:cNvPr>
          <p:cNvSpPr txBox="1">
            <a:spLocks/>
          </p:cNvSpPr>
          <p:nvPr/>
        </p:nvSpPr>
        <p:spPr>
          <a:xfrm>
            <a:off x="1064878" y="5547431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that the phase index “j” is treated as a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/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9513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84C24C-7255-C893-C347-51DE566AE382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CB6E16-6398-0A4E-4AC7-21C3DD9FC176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8714B9-57B6-C5D9-3E3B-C94625983A4F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91BA309-B644-6D35-3A4B-17DDBB34D4E4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F8E99F-3D4A-8436-685A-7F41D773E0F9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E40066-53A3-EBC9-6F6F-DF1428200511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1E533A9-00B8-9F75-BD61-99F0434127C7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A34EA44-E694-11FB-29AE-E243BCFB776F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6B2873-8E9D-422C-57B7-2E311956F933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EC5B5F-4408-1E78-9C7E-F290318356BD}"/>
              </a:ext>
            </a:extLst>
          </p:cNvPr>
          <p:cNvSpPr txBox="1"/>
          <p:nvPr/>
        </p:nvSpPr>
        <p:spPr>
          <a:xfrm>
            <a:off x="4534973" y="1656765"/>
            <a:ext cx="426413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***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gain profile assumes the lowest gain circle follows the footprint of the largest gain circle.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larger the phase variation with gain, the less linearly-scalable the gain profile is.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complicated gain profile translation technique is needed if the phase variation is large and you intent to calibrate for gain circles very close to the lowest available gain.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E2B0B1-3CB7-8413-C8BB-2BEEC217B2C5}"/>
              </a:ext>
            </a:extLst>
          </p:cNvPr>
          <p:cNvCxnSpPr>
            <a:cxnSpLocks/>
          </p:cNvCxnSpPr>
          <p:nvPr/>
        </p:nvCxnSpPr>
        <p:spPr>
          <a:xfrm flipV="1">
            <a:off x="2293352" y="3117924"/>
            <a:ext cx="1980198" cy="4375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F0F7C1-BADD-80AF-E70A-CD841E0219D5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13B6A-90D9-B5C7-58E0-ED2B9624C9AD}"/>
                  </a:ext>
                </a:extLst>
              </p:cNvPr>
              <p:cNvSpPr txBox="1"/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13B6A-90D9-B5C7-58E0-ED2B9624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8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9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84C24C-7255-C893-C347-51DE566AE382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CB6E16-6398-0A4E-4AC7-21C3DD9FC176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5FAF0-6E8C-1C0F-BF58-40F2B335F60D}"/>
              </a:ext>
            </a:extLst>
          </p:cNvPr>
          <p:cNvSpPr txBox="1"/>
          <p:nvPr/>
        </p:nvSpPr>
        <p:spPr>
          <a:xfrm>
            <a:off x="4534973" y="1656765"/>
            <a:ext cx="4264137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***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gain profile assumes the lowest gain circle follows the footprint of the largest gain circle.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larger the phase variation with gain, the less linearly-scalable the gain profile is.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complicated gain profile translation technique is needed if the phase variation is large and you intent to calibrate for gain circles very close to the lowest available gain.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effect can be ignored if the lowest gain circle is very small.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7A3F03-0ABA-1924-7A4F-6E1F8A5473E7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 flipV="1">
            <a:off x="2293352" y="3117924"/>
            <a:ext cx="1980198" cy="4375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F85126-5049-991C-7FC7-CB487B8E0578}"/>
                  </a:ext>
                </a:extLst>
              </p:cNvPr>
              <p:cNvSpPr txBox="1"/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F85126-5049-991C-7FC7-CB487B8E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8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239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70991CB-B193-67AF-FE51-EBDB13D5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86" y="2563962"/>
            <a:ext cx="3627494" cy="33252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DE492A-6195-08B3-5798-668D82E6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254" y="2563962"/>
            <a:ext cx="3585058" cy="33252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165D29-4B41-2CF9-B6B0-2A289F8791C1}"/>
              </a:ext>
            </a:extLst>
          </p:cNvPr>
          <p:cNvSpPr txBox="1"/>
          <p:nvPr/>
        </p:nvSpPr>
        <p:spPr>
          <a:xfrm>
            <a:off x="986974" y="2211020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phase lines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2E932-39A1-02AF-64FC-F72E90747030}"/>
              </a:ext>
            </a:extLst>
          </p:cNvPr>
          <p:cNvSpPr txBox="1"/>
          <p:nvPr/>
        </p:nvSpPr>
        <p:spPr>
          <a:xfrm>
            <a:off x="5226373" y="2211020"/>
            <a:ext cx="2684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gain circles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25C28E-A93A-EAE3-D2A5-1BE74CCE70E0}"/>
              </a:ext>
            </a:extLst>
          </p:cNvPr>
          <p:cNvSpPr txBox="1"/>
          <p:nvPr/>
        </p:nvSpPr>
        <p:spPr>
          <a:xfrm>
            <a:off x="777236" y="1245702"/>
            <a:ext cx="7071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5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1F6832-8117-FEB3-3CE5-5EFCBB78BA9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327432" y="342900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49346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240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/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3727770-AA0C-CF19-2DAF-F54D582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3318232"/>
            <a:ext cx="6134917" cy="2060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071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maximum phase variation in between gain indexes are less than the targeting phase resolution (small enough for kernel search), then phase profile is unnecessary.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0713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241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/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3727770-AA0C-CF19-2DAF-F54D582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3318232"/>
            <a:ext cx="6134917" cy="2060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071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maximum phase variation in between gain indexes are less than the targeting phase resolution (small enough for kernel search), then phase profile is unnecessary.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Leave phase variation to kernel search or use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74023546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FAD0BB-84FF-83C0-DFDC-F41331E2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6" y="2962910"/>
            <a:ext cx="2890242" cy="264938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401137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5387622" y="3777368"/>
                <a:ext cx="125092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622" y="3777368"/>
                <a:ext cx="1250920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9771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243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normalized values for training so that the model can be easily applied to different devices.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339542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blipFill>
                <a:blip r:embed="rId2"/>
                <a:stretch>
                  <a:fillRect l="-16456" t="-24444" r="-50633" b="-4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/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blipFill>
                <a:blip r:embed="rId3"/>
                <a:stretch>
                  <a:fillRect l="-4221" t="-15094" r="-46104" b="-245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ECCFB1-BCA8-936F-4649-650B1A4FD26B}"/>
              </a:ext>
            </a:extLst>
          </p:cNvPr>
          <p:cNvSpPr txBox="1"/>
          <p:nvPr/>
        </p:nvSpPr>
        <p:spPr>
          <a:xfrm>
            <a:off x="594806" y="4061745"/>
            <a:ext cx="34183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Normalized Phase-Corrected Measurement Polar Coordinates</a:t>
            </a:r>
            <a:endParaRPr lang="en-CA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/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blipFill>
                <a:blip r:embed="rId4"/>
                <a:stretch>
                  <a:fillRect l="-2532" r="-2532" b="-86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/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/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blipFill>
                <a:blip r:embed="rId6"/>
                <a:stretch>
                  <a:fillRect r="-1923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/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/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36780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train on phase-corrected dataset?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model should be applicable no matter the device’s specific phase offset.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array level implementation, the phase offset need to be known for each gain circle.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8E07C-6817-C212-4D89-A67B8B21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44" y="2895600"/>
            <a:ext cx="3265707" cy="2993564"/>
          </a:xfrm>
          <a:prstGeom prst="rect">
            <a:avLst/>
          </a:prstGeom>
        </p:spPr>
      </p:pic>
      <p:pic>
        <p:nvPicPr>
          <p:cNvPr id="9" name="Picture 8" descr="A colorful square with a number of lines&#10;&#10;Description automatically generated">
            <a:extLst>
              <a:ext uri="{FF2B5EF4-FFF2-40B4-BE49-F238E27FC236}">
                <a16:creationId xmlns:a16="http://schemas.microsoft.com/office/drawing/2014/main" id="{8F0C8DC1-8081-6696-EBE2-FDE0ACB1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2895600"/>
            <a:ext cx="3139430" cy="2993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B5F160-549B-38A2-5D6C-D3AE2057159A}"/>
              </a:ext>
            </a:extLst>
          </p:cNvPr>
          <p:cNvSpPr txBox="1"/>
          <p:nvPr/>
        </p:nvSpPr>
        <p:spPr>
          <a:xfrm>
            <a:off x="979538" y="2510292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Phase-corrected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5A870-C914-580E-F23E-9EB04BA06E6B}"/>
              </a:ext>
            </a:extLst>
          </p:cNvPr>
          <p:cNvSpPr txBox="1"/>
          <p:nvPr/>
        </p:nvSpPr>
        <p:spPr>
          <a:xfrm>
            <a:off x="4982206" y="2510291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Phase-corrected</a:t>
            </a:r>
          </a:p>
        </p:txBody>
      </p:sp>
    </p:spTree>
    <p:extLst>
      <p:ext uri="{BB962C8B-B14F-4D97-AF65-F5344CB8AC3E}">
        <p14:creationId xmlns:p14="http://schemas.microsoft.com/office/powerpoint/2010/main" val="138490434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245</a:t>
            </a:fld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2189524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EE3AEB-096B-B66E-A4D0-22617516B236}"/>
              </a:ext>
            </a:extLst>
          </p:cNvPr>
          <p:cNvSpPr/>
          <p:nvPr/>
        </p:nvSpPr>
        <p:spPr>
          <a:xfrm rot="2852247">
            <a:off x="1102933" y="2263219"/>
            <a:ext cx="2331024" cy="26481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/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l="-971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/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blipFill>
                <a:blip r:embed="rId3"/>
                <a:stretch>
                  <a:fillRect l="-98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51F73408-89E5-9DFB-4C39-54C8EFFE406D}"/>
              </a:ext>
            </a:extLst>
          </p:cNvPr>
          <p:cNvSpPr/>
          <p:nvPr/>
        </p:nvSpPr>
        <p:spPr>
          <a:xfrm>
            <a:off x="2682418" y="3395242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/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blipFill>
                <a:blip r:embed="rId4"/>
                <a:stretch>
                  <a:fillRect l="-6612" r="-5785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58E8900-463D-19C9-5DBD-5F38BB9C9769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/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/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blipFill>
                <a:blip r:embed="rId6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/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blipFill>
                <a:blip r:embed="rId7"/>
                <a:stretch>
                  <a:fillRect t="-1786"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/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blipFill>
                <a:blip r:embed="rId8"/>
                <a:stretch>
                  <a:fillRect t="-3922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20812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59BEF2B3-D0FD-301F-2AAE-15B9C851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5" y="1383379"/>
            <a:ext cx="5351670" cy="46110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blipFill>
                <a:blip r:embed="rId3"/>
                <a:stretch>
                  <a:fillRect t="-5000" r="-36765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blipFill>
                <a:blip r:embed="rId4"/>
                <a:stretch>
                  <a:fillRect t="-5000" r="-352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blipFill>
                <a:blip r:embed="rId5"/>
                <a:stretch>
                  <a:fillRect r="-1739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blipFill>
                <a:blip r:embed="rId6"/>
                <a:stretch>
                  <a:fillRect r="-27119" b="-58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04D09CD-2167-CEED-61C5-9DDC8EA9CEF2}"/>
              </a:ext>
            </a:extLst>
          </p:cNvPr>
          <p:cNvSpPr>
            <a:spLocks/>
          </p:cNvSpPr>
          <p:nvPr/>
        </p:nvSpPr>
        <p:spPr>
          <a:xfrm>
            <a:off x="4859449" y="1803400"/>
            <a:ext cx="488950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78AFC-E9E4-87E0-DE4B-2118EE13781F}"/>
              </a:ext>
            </a:extLst>
          </p:cNvPr>
          <p:cNvSpPr txBox="1"/>
          <p:nvPr/>
        </p:nvSpPr>
        <p:spPr>
          <a:xfrm>
            <a:off x="6119924" y="1588411"/>
            <a:ext cx="28081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65536 data points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Randomly shuffled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0.7 train, 0.15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0.15 test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CPU using MATLAB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fitnet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default options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optimization function supported on GPU produce worse result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 layer size of 15 is chosen for best observed performance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 88% first point accuracy</a:t>
            </a:r>
          </a:p>
        </p:txBody>
      </p:sp>
    </p:spTree>
    <p:extLst>
      <p:ext uri="{BB962C8B-B14F-4D97-AF65-F5344CB8AC3E}">
        <p14:creationId xmlns:p14="http://schemas.microsoft.com/office/powerpoint/2010/main" val="265369740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2897187" y="3238209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9372600" y="3238209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66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3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10809287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-495617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302260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06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73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6980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630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046621-126C-C7FD-7036-A385413108A4}"/>
              </a:ext>
            </a:extLst>
          </p:cNvPr>
          <p:cNvCxnSpPr>
            <a:cxnSpLocks/>
          </p:cNvCxnSpPr>
          <p:nvPr/>
        </p:nvCxnSpPr>
        <p:spPr>
          <a:xfrm flipV="1">
            <a:off x="2294354" y="3009900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53F056-274E-EF9F-DC25-33530F511391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14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EB302D-CE17-CC79-844D-580C8B1E76E2}"/>
              </a:ext>
            </a:extLst>
          </p:cNvPr>
          <p:cNvSpPr/>
          <p:nvPr/>
        </p:nvSpPr>
        <p:spPr>
          <a:xfrm>
            <a:off x="2954142" y="2578775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/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05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EB302D-CE17-CC79-844D-580C8B1E76E2}"/>
              </a:ext>
            </a:extLst>
          </p:cNvPr>
          <p:cNvSpPr/>
          <p:nvPr/>
        </p:nvSpPr>
        <p:spPr>
          <a:xfrm>
            <a:off x="2954142" y="2578775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/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2AD4B-48B4-FF56-FA41-B61F620A76E9}"/>
              </a:ext>
            </a:extLst>
          </p:cNvPr>
          <p:cNvCxnSpPr>
            <a:cxnSpLocks/>
          </p:cNvCxnSpPr>
          <p:nvPr/>
        </p:nvCxnSpPr>
        <p:spPr>
          <a:xfrm flipV="1">
            <a:off x="3042084" y="2736744"/>
            <a:ext cx="0" cy="81875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7B0BB8-F82A-3F78-3203-47DF5995BF1A}"/>
              </a:ext>
            </a:extLst>
          </p:cNvPr>
          <p:cNvCxnSpPr>
            <a:cxnSpLocks/>
          </p:cNvCxnSpPr>
          <p:nvPr/>
        </p:nvCxnSpPr>
        <p:spPr>
          <a:xfrm>
            <a:off x="2293351" y="2657759"/>
            <a:ext cx="64793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750906-8DDD-295B-2AD5-07A564D4B50B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74873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7D4406-BFCC-A812-8270-81A20FCD1F52}"/>
              </a:ext>
            </a:extLst>
          </p:cNvPr>
          <p:cNvCxnSpPr>
            <a:cxnSpLocks/>
          </p:cNvCxnSpPr>
          <p:nvPr/>
        </p:nvCxnSpPr>
        <p:spPr>
          <a:xfrm flipV="1">
            <a:off x="2294354" y="2657759"/>
            <a:ext cx="0" cy="89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983E07-6B6C-AE8D-D79E-29A879783124}"/>
                  </a:ext>
                </a:extLst>
              </p:cNvPr>
              <p:cNvSpPr txBox="1"/>
              <p:nvPr/>
            </p:nvSpPr>
            <p:spPr>
              <a:xfrm>
                <a:off x="2324188" y="3175457"/>
                <a:ext cx="6860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983E07-6B6C-AE8D-D79E-29A879783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88" y="3175457"/>
                <a:ext cx="6860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D825D-7D10-506C-9C46-1CEA757E86DF}"/>
                  </a:ext>
                </a:extLst>
              </p:cNvPr>
              <p:cNvSpPr txBox="1"/>
              <p:nvPr/>
            </p:nvSpPr>
            <p:spPr>
              <a:xfrm>
                <a:off x="1746338" y="2911807"/>
                <a:ext cx="6860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D825D-7D10-506C-9C46-1CEA757E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338" y="2911807"/>
                <a:ext cx="686058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211EC-8858-D654-53A0-50FAE897885B}"/>
                  </a:ext>
                </a:extLst>
              </p:cNvPr>
              <p:cNvSpPr txBox="1"/>
              <p:nvPr/>
            </p:nvSpPr>
            <p:spPr>
              <a:xfrm>
                <a:off x="5252449" y="3722790"/>
                <a:ext cx="11007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211EC-8858-D654-53A0-50FAE897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49" y="3722790"/>
                <a:ext cx="110072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10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Realistic 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not square and is not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not perpendicular to each other, and the origin is not at 0</a:t>
            </a:r>
          </a:p>
        </p:txBody>
      </p:sp>
    </p:spTree>
    <p:extLst>
      <p:ext uri="{BB962C8B-B14F-4D97-AF65-F5344CB8AC3E}">
        <p14:creationId xmlns:p14="http://schemas.microsoft.com/office/powerpoint/2010/main" val="268357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Realistic 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not square and is not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not perpendicular to each other, and the origin is not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origin of the vectors is often at a corner of the constellation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90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 reference point as the origin of the two vectors.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direction of the two vectors.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information is embedded in the directions of the two vectors.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vector length profiles and the envelop profiles.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6722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9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/>
      <p:bldP spid="19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620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C84783-E288-995C-9419-627C35C9458D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02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05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261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A06E1-4916-D135-5218-F7FE007BACB3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</p:spTree>
    <p:extLst>
      <p:ext uri="{BB962C8B-B14F-4D97-AF65-F5344CB8AC3E}">
        <p14:creationId xmlns:p14="http://schemas.microsoft.com/office/powerpoint/2010/main" val="38272702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262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449092" y="618580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216493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263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366542" y="126212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299754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264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429912" y="53822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86915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615EE-326C-6A0B-12A3-CAD6E1CC2489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CC682A-1A37-9301-AED2-4095A8A91C40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A97C2E-6119-E5D6-D5CC-5CD62ECC5FED}"/>
              </a:ext>
            </a:extLst>
          </p:cNvPr>
          <p:cNvSpPr/>
          <p:nvPr/>
        </p:nvSpPr>
        <p:spPr>
          <a:xfrm>
            <a:off x="2086977" y="33491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604434-5AB8-1AC7-A146-EABF6D3E3E78}"/>
              </a:ext>
            </a:extLst>
          </p:cNvPr>
          <p:cNvSpPr/>
          <p:nvPr/>
        </p:nvSpPr>
        <p:spPr>
          <a:xfrm>
            <a:off x="1865729" y="31278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B276AB-0B52-2F52-1007-2A5B2C640EDD}"/>
              </a:ext>
            </a:extLst>
          </p:cNvPr>
          <p:cNvSpPr/>
          <p:nvPr/>
        </p:nvSpPr>
        <p:spPr>
          <a:xfrm>
            <a:off x="1624430" y="28865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40532D-959E-DBAF-7A9F-A337D1E715C4}"/>
              </a:ext>
            </a:extLst>
          </p:cNvPr>
          <p:cNvSpPr/>
          <p:nvPr/>
        </p:nvSpPr>
        <p:spPr>
          <a:xfrm>
            <a:off x="1417305" y="26794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14F01-71D4-EAEA-5C81-CEB54E1F2579}"/>
              </a:ext>
            </a:extLst>
          </p:cNvPr>
          <p:cNvSpPr/>
          <p:nvPr/>
        </p:nvSpPr>
        <p:spPr>
          <a:xfrm>
            <a:off x="1186744" y="24488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A749EB-4603-4421-D067-0C44A1A3DDCB}"/>
              </a:ext>
            </a:extLst>
          </p:cNvPr>
          <p:cNvSpPr/>
          <p:nvPr/>
        </p:nvSpPr>
        <p:spPr>
          <a:xfrm>
            <a:off x="952164" y="22143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A96B95-9BE3-73F0-F188-07E10F0B8325}"/>
              </a:ext>
            </a:extLst>
          </p:cNvPr>
          <p:cNvSpPr/>
          <p:nvPr/>
        </p:nvSpPr>
        <p:spPr>
          <a:xfrm>
            <a:off x="710877" y="19730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5785DF-D725-0E9B-628F-510D84FA7FCF}"/>
              </a:ext>
            </a:extLst>
          </p:cNvPr>
          <p:cNvGrpSpPr/>
          <p:nvPr/>
        </p:nvGrpSpPr>
        <p:grpSpPr>
          <a:xfrm>
            <a:off x="429912" y="538222"/>
            <a:ext cx="4780483" cy="4815818"/>
            <a:chOff x="3536045" y="1226064"/>
            <a:chExt cx="4780483" cy="48158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D80D4C-4EA0-3FB8-58B7-D2A43514FC2B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0A1E6A-C74C-4C0C-B2B9-C596270B617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1478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615EE-326C-6A0B-12A3-CAD6E1CC2489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CC682A-1A37-9301-AED2-4095A8A91C40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A97C2E-6119-E5D6-D5CC-5CD62ECC5FED}"/>
              </a:ext>
            </a:extLst>
          </p:cNvPr>
          <p:cNvSpPr/>
          <p:nvPr/>
        </p:nvSpPr>
        <p:spPr>
          <a:xfrm>
            <a:off x="2086977" y="33491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604434-5AB8-1AC7-A146-EABF6D3E3E78}"/>
              </a:ext>
            </a:extLst>
          </p:cNvPr>
          <p:cNvSpPr/>
          <p:nvPr/>
        </p:nvSpPr>
        <p:spPr>
          <a:xfrm>
            <a:off x="1865729" y="31278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B276AB-0B52-2F52-1007-2A5B2C640EDD}"/>
              </a:ext>
            </a:extLst>
          </p:cNvPr>
          <p:cNvSpPr/>
          <p:nvPr/>
        </p:nvSpPr>
        <p:spPr>
          <a:xfrm>
            <a:off x="1624430" y="28865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40532D-959E-DBAF-7A9F-A337D1E715C4}"/>
              </a:ext>
            </a:extLst>
          </p:cNvPr>
          <p:cNvSpPr/>
          <p:nvPr/>
        </p:nvSpPr>
        <p:spPr>
          <a:xfrm>
            <a:off x="1417305" y="26794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14F01-71D4-EAEA-5C81-CEB54E1F2579}"/>
              </a:ext>
            </a:extLst>
          </p:cNvPr>
          <p:cNvSpPr/>
          <p:nvPr/>
        </p:nvSpPr>
        <p:spPr>
          <a:xfrm>
            <a:off x="1186744" y="24488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A749EB-4603-4421-D067-0C44A1A3DDCB}"/>
              </a:ext>
            </a:extLst>
          </p:cNvPr>
          <p:cNvSpPr/>
          <p:nvPr/>
        </p:nvSpPr>
        <p:spPr>
          <a:xfrm>
            <a:off x="952164" y="22143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A96B95-9BE3-73F0-F188-07E10F0B8325}"/>
              </a:ext>
            </a:extLst>
          </p:cNvPr>
          <p:cNvSpPr/>
          <p:nvPr/>
        </p:nvSpPr>
        <p:spPr>
          <a:xfrm>
            <a:off x="710877" y="19730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5785DF-D725-0E9B-628F-510D84FA7FCF}"/>
              </a:ext>
            </a:extLst>
          </p:cNvPr>
          <p:cNvGrpSpPr/>
          <p:nvPr/>
        </p:nvGrpSpPr>
        <p:grpSpPr>
          <a:xfrm>
            <a:off x="-247650" y="1243072"/>
            <a:ext cx="4780483" cy="4815818"/>
            <a:chOff x="3536045" y="1226064"/>
            <a:chExt cx="4780483" cy="48158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D80D4C-4EA0-3FB8-58B7-D2A43514FC2B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0A1E6A-C74C-4C0C-B2B9-C596270B617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34769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267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4512EF-89B2-D674-964B-5F5A6A87DA37}"/>
              </a:ext>
            </a:extLst>
          </p:cNvPr>
          <p:cNvSpPr/>
          <p:nvPr/>
        </p:nvSpPr>
        <p:spPr>
          <a:xfrm>
            <a:off x="2626727" y="29046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BE788-FA15-4537-F1E6-D4B42EC11560}"/>
              </a:ext>
            </a:extLst>
          </p:cNvPr>
          <p:cNvSpPr/>
          <p:nvPr/>
        </p:nvSpPr>
        <p:spPr>
          <a:xfrm>
            <a:off x="2405479" y="26833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C38EFF-E714-AFCE-DBC7-4CF96B7ABDFD}"/>
              </a:ext>
            </a:extLst>
          </p:cNvPr>
          <p:cNvSpPr/>
          <p:nvPr/>
        </p:nvSpPr>
        <p:spPr>
          <a:xfrm>
            <a:off x="2164180" y="24420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85405E-0F45-FDF4-ABAA-B7E0F04BFE76}"/>
              </a:ext>
            </a:extLst>
          </p:cNvPr>
          <p:cNvSpPr/>
          <p:nvPr/>
        </p:nvSpPr>
        <p:spPr>
          <a:xfrm>
            <a:off x="1957055" y="22349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53BECF-B651-CCEF-A193-140BDC246515}"/>
              </a:ext>
            </a:extLst>
          </p:cNvPr>
          <p:cNvSpPr/>
          <p:nvPr/>
        </p:nvSpPr>
        <p:spPr>
          <a:xfrm>
            <a:off x="1726494" y="20043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A0FDC6-A5C6-B18D-D31D-B80DBBE44A18}"/>
              </a:ext>
            </a:extLst>
          </p:cNvPr>
          <p:cNvSpPr/>
          <p:nvPr/>
        </p:nvSpPr>
        <p:spPr>
          <a:xfrm>
            <a:off x="1491914" y="17698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CB5825-A7B5-80C6-AAC9-B49F9A8FC788}"/>
              </a:ext>
            </a:extLst>
          </p:cNvPr>
          <p:cNvSpPr/>
          <p:nvPr/>
        </p:nvSpPr>
        <p:spPr>
          <a:xfrm>
            <a:off x="1250627" y="15285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D86398-B111-0ABB-ED15-9BD7CC8486FC}"/>
              </a:ext>
            </a:extLst>
          </p:cNvPr>
          <p:cNvCxnSpPr>
            <a:cxnSpLocks/>
          </p:cNvCxnSpPr>
          <p:nvPr/>
        </p:nvCxnSpPr>
        <p:spPr>
          <a:xfrm flipV="1">
            <a:off x="2834104" y="2514600"/>
            <a:ext cx="512346" cy="5964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33101" y="3123957"/>
            <a:ext cx="1282146" cy="170484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73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268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5271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269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 flipV="1">
            <a:off x="2841089" y="2527057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2840087" y="3072660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92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2ED647-A2AF-83B2-CA71-E8CFE0D699E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EA1F94-D747-5903-FCEA-135910AAD856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925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270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271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point doesn’t need to be at DC offset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need to measure DC offset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where the points are the densest so that the surrounding vectors are well defined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23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3EAC0B-B681-9623-267A-C90FFA32561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740D9-56B1-05F7-DD55-8B02167A339B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FC7146-9E23-6B08-692F-60292BD2117F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25CD2-F9B8-32FF-3B44-1E38DAE15B70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E7D43-18C7-5754-DFE0-DCE172BB3FBE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E7D43-18C7-5754-DFE0-DCE172BB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2CAE95-AC6D-9B84-DFD2-56EB299B23C7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2CAE95-AC6D-9B84-DFD2-56EB299B2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5280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the center index position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E1B4E6-6E4A-BEB2-CEE2-32444FA3F975}"/>
              </a:ext>
            </a:extLst>
          </p:cNvPr>
          <p:cNvSpPr txBox="1"/>
          <p:nvPr/>
        </p:nvSpPr>
        <p:spPr>
          <a:xfrm>
            <a:off x="1733824" y="1778221"/>
            <a:ext cx="1468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middle]</a:t>
            </a:r>
            <a:endParaRPr lang="en-CA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8E6D1-3AA5-1332-4F08-CEAD83AADA7F}"/>
              </a:ext>
            </a:extLst>
          </p:cNvPr>
          <p:cNvSpPr txBox="1"/>
          <p:nvPr/>
        </p:nvSpPr>
        <p:spPr>
          <a:xfrm>
            <a:off x="1503047" y="4627277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middle]</a:t>
            </a:r>
            <a:endParaRPr lang="en-CA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1A3910-0460-BD89-908D-26EB311E8944}"/>
              </a:ext>
            </a:extLst>
          </p:cNvPr>
          <p:cNvSpPr txBox="1"/>
          <p:nvPr/>
        </p:nvSpPr>
        <p:spPr>
          <a:xfrm>
            <a:off x="3410366" y="2780596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1]</a:t>
            </a:r>
            <a:endParaRPr lang="en-CA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C7635-0F2A-7C32-2F60-8EB6334C57F2}"/>
              </a:ext>
            </a:extLst>
          </p:cNvPr>
          <p:cNvSpPr txBox="1"/>
          <p:nvPr/>
        </p:nvSpPr>
        <p:spPr>
          <a:xfrm>
            <a:off x="-345941" y="3418563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end]</a:t>
            </a:r>
            <a:endParaRPr lang="en-CA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2DDAD-C968-A127-8C3D-8BA7E306ED61}"/>
              </a:ext>
            </a:extLst>
          </p:cNvPr>
          <p:cNvSpPr txBox="1"/>
          <p:nvPr/>
        </p:nvSpPr>
        <p:spPr>
          <a:xfrm>
            <a:off x="1722487" y="3410578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middle]</a:t>
            </a:r>
            <a:endParaRPr lang="en-CA" sz="1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/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blipFill>
                <a:blip r:embed="rId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/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CBFEDA8-6195-4B86-8EF1-7019AF13CE23}"/>
              </a:ext>
            </a:extLst>
          </p:cNvPr>
          <p:cNvSpPr txBox="1"/>
          <p:nvPr/>
        </p:nvSpPr>
        <p:spPr>
          <a:xfrm>
            <a:off x="5200718" y="4537593"/>
            <a:ext cx="3576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index need to be the common index of the measurements taken to characterize vector1 and vector2 profile.</a:t>
            </a:r>
          </a:p>
        </p:txBody>
      </p:sp>
    </p:spTree>
    <p:extLst>
      <p:ext uri="{BB962C8B-B14F-4D97-AF65-F5344CB8AC3E}">
        <p14:creationId xmlns:p14="http://schemas.microsoft.com/office/powerpoint/2010/main" val="16113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the center index position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/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blipFill>
                <a:blip r:embed="rId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/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CBFEDA8-6195-4B86-8EF1-7019AF13CE23}"/>
              </a:ext>
            </a:extLst>
          </p:cNvPr>
          <p:cNvSpPr txBox="1"/>
          <p:nvPr/>
        </p:nvSpPr>
        <p:spPr>
          <a:xfrm>
            <a:off x="5200718" y="4537593"/>
            <a:ext cx="3576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index need to be the common index of the measurements taken to characterize vector1 and vector2 profile.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965978" y="3329370"/>
            <a:ext cx="415574" cy="920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2414541" y="3371407"/>
            <a:ext cx="36677" cy="4942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2283281" y="340707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81" y="3407073"/>
                <a:ext cx="698500" cy="369332"/>
              </a:xfrm>
              <a:prstGeom prst="rect">
                <a:avLst/>
              </a:prstGeom>
              <a:blipFill>
                <a:blip r:embed="rId4"/>
                <a:stretch>
                  <a:fillRect t="-5000" r="-20175"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871A1A-81B5-7C8B-3193-9929C3361218}"/>
                  </a:ext>
                </a:extLst>
              </p:cNvPr>
              <p:cNvSpPr txBox="1"/>
              <p:nvPr/>
            </p:nvSpPr>
            <p:spPr>
              <a:xfrm>
                <a:off x="1794144" y="2948961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871A1A-81B5-7C8B-3193-9929C3361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44" y="2948961"/>
                <a:ext cx="698500" cy="369332"/>
              </a:xfrm>
              <a:prstGeom prst="rect">
                <a:avLst/>
              </a:prstGeom>
              <a:blipFill>
                <a:blip r:embed="rId5"/>
                <a:stretch>
                  <a:fillRect t="-5000" r="-20000"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23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07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486777" cy="672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C2127-5266-2C9F-54F7-6731E0CADE28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C2127-5266-2C9F-54F7-6731E0CA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𝑡𝑜𝑅𝑒𝑓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𝑡𝑜𝑅𝑒𝑓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23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𝑡𝑜𝑅𝑒𝑓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𝑡𝑜𝑅𝑒𝑓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1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621832" y="3334964"/>
            <a:ext cx="759720" cy="1675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V="1">
            <a:off x="2463689" y="2587778"/>
            <a:ext cx="49296" cy="6445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/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/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/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78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209644" y="29373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212048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210071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94390C-2B8F-546D-B8E0-06129A4C5C46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0216D6-B3E1-BAAE-BFD6-9C88754C42D3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0460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621832" y="3334964"/>
            <a:ext cx="759720" cy="1675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V="1">
            <a:off x="2463689" y="2587778"/>
            <a:ext cx="49296" cy="6445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/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/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/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80A0F-50F7-E0B8-F877-799D70E483EE}"/>
                  </a:ext>
                </a:extLst>
              </p:cNvPr>
              <p:cNvSpPr txBox="1"/>
              <p:nvPr/>
            </p:nvSpPr>
            <p:spPr>
              <a:xfrm>
                <a:off x="4178057" y="5321033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80A0F-50F7-E0B8-F877-799D70E48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057" y="5321033"/>
                <a:ext cx="4572000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75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along the two center lines to: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the reference point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the two vector directions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the index-to-vector length profiles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0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  <a:blipFill>
                <a:blip r:embed="rId3"/>
                <a:stretch>
                  <a:fillRect l="-2152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/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𝑟𝑜𝑢𝑛𝑑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𝑠𝑡𝑒𝑝𝑠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/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8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48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043876" y="4445907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  <a:blipFill>
                <a:blip r:embed="rId3"/>
                <a:stretch>
                  <a:fillRect l="-2152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/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𝑟𝑜𝑢𝑛𝑑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𝑠𝑡𝑒𝑝𝑠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/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8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0573B6BD-C58F-5369-6B54-72B9EDD84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6934" y="3767254"/>
                <a:ext cx="539101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  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𝑓𝑜𝑟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𝑠𝑎𝑚𝑝𝑙𝑖𝑛𝑔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0573B6BD-C58F-5369-6B54-72B9EDD8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34" y="3767254"/>
                <a:ext cx="5391010" cy="301884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064C9C4-3229-2390-F742-F2BFCDFED7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6934" y="4176978"/>
                <a:ext cx="539101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  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𝑓𝑜𝑟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𝑠𝑎𝑚𝑝𝑙𝑖𝑛𝑔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064C9C4-3229-2390-F742-F2BFCDFE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34" y="4176978"/>
                <a:ext cx="5391010" cy="301884"/>
              </a:xfrm>
              <a:prstGeom prst="rect">
                <a:avLst/>
              </a:prstGeom>
              <a:blipFill>
                <a:blip r:embed="rId1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A2D140C1-53F3-09BC-B579-FE35F1004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4877" y="4586702"/>
                <a:ext cx="2315952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𝑟𝑒𝑓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A2D140C1-53F3-09BC-B579-FE35F1004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77" y="4586702"/>
                <a:ext cx="2315952" cy="301884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60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32423DD-CB11-ADAD-1D08-F9A47420F2AA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118309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A46802-B39D-224A-A383-A3659A1BC80B}"/>
              </a:ext>
            </a:extLst>
          </p:cNvPr>
          <p:cNvCxnSpPr>
            <a:cxnSpLocks/>
          </p:cNvCxnSpPr>
          <p:nvPr/>
        </p:nvCxnSpPr>
        <p:spPr>
          <a:xfrm flipH="1">
            <a:off x="2185343" y="2367187"/>
            <a:ext cx="152976" cy="2035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2957800"/>
            <a:ext cx="53663" cy="7139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FC3C3C7-BFAB-FFBA-8508-FDC92C125A11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63434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3057508"/>
            <a:ext cx="46168" cy="6142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14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007856" y="3057508"/>
            <a:ext cx="655196" cy="1656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8818" y="2831452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818" y="2831452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1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V="1">
            <a:off x="2289074" y="3053588"/>
            <a:ext cx="1426154" cy="4917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1281905" y="3545291"/>
            <a:ext cx="1007169" cy="248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2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093391" y="266133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7903510" y="30245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954485" y="326574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808300" y="27972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375200" y="2530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513545" y="28465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577772" y="3179500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72542" y="322701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0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V="1">
            <a:off x="2432927" y="3036366"/>
            <a:ext cx="1270058" cy="28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24443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1304925" y="3319692"/>
            <a:ext cx="1128002" cy="2405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35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2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623302" y="1624562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4A68F44-E8C1-A4E4-7F84-C31E16802E16}"/>
              </a:ext>
            </a:extLst>
          </p:cNvPr>
          <p:cNvSpPr/>
          <p:nvPr/>
        </p:nvSpPr>
        <p:spPr>
          <a:xfrm>
            <a:off x="766263" y="2292350"/>
            <a:ext cx="2913646" cy="2362200"/>
          </a:xfrm>
          <a:custGeom>
            <a:avLst/>
            <a:gdLst>
              <a:gd name="connsiteX0" fmla="*/ 0 w 3213100"/>
              <a:gd name="connsiteY0" fmla="*/ 2362200 h 2362200"/>
              <a:gd name="connsiteX1" fmla="*/ 755650 w 3213100"/>
              <a:gd name="connsiteY1" fmla="*/ 1746250 h 2362200"/>
              <a:gd name="connsiteX2" fmla="*/ 2400300 w 3213100"/>
              <a:gd name="connsiteY2" fmla="*/ 901700 h 2362200"/>
              <a:gd name="connsiteX3" fmla="*/ 3213100 w 3213100"/>
              <a:gd name="connsiteY3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100" h="2362200">
                <a:moveTo>
                  <a:pt x="0" y="2362200"/>
                </a:moveTo>
                <a:cubicBezTo>
                  <a:pt x="177800" y="2175933"/>
                  <a:pt x="355600" y="1989667"/>
                  <a:pt x="755650" y="1746250"/>
                </a:cubicBezTo>
                <a:cubicBezTo>
                  <a:pt x="1155700" y="1502833"/>
                  <a:pt x="1990725" y="1192742"/>
                  <a:pt x="2400300" y="901700"/>
                </a:cubicBezTo>
                <a:cubicBezTo>
                  <a:pt x="2809875" y="610658"/>
                  <a:pt x="3011487" y="305329"/>
                  <a:pt x="3213100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</p:spTree>
    <p:extLst>
      <p:ext uri="{BB962C8B-B14F-4D97-AF65-F5344CB8AC3E}">
        <p14:creationId xmlns:p14="http://schemas.microsoft.com/office/powerpoint/2010/main" val="20839298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623302" y="1624562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4A68F44-E8C1-A4E4-7F84-C31E16802E16}"/>
              </a:ext>
            </a:extLst>
          </p:cNvPr>
          <p:cNvSpPr/>
          <p:nvPr/>
        </p:nvSpPr>
        <p:spPr>
          <a:xfrm>
            <a:off x="766263" y="2292350"/>
            <a:ext cx="2913646" cy="2362200"/>
          </a:xfrm>
          <a:custGeom>
            <a:avLst/>
            <a:gdLst>
              <a:gd name="connsiteX0" fmla="*/ 0 w 3213100"/>
              <a:gd name="connsiteY0" fmla="*/ 2362200 h 2362200"/>
              <a:gd name="connsiteX1" fmla="*/ 755650 w 3213100"/>
              <a:gd name="connsiteY1" fmla="*/ 1746250 h 2362200"/>
              <a:gd name="connsiteX2" fmla="*/ 2400300 w 3213100"/>
              <a:gd name="connsiteY2" fmla="*/ 901700 h 2362200"/>
              <a:gd name="connsiteX3" fmla="*/ 3213100 w 3213100"/>
              <a:gd name="connsiteY3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100" h="2362200">
                <a:moveTo>
                  <a:pt x="0" y="2362200"/>
                </a:moveTo>
                <a:cubicBezTo>
                  <a:pt x="177800" y="2175933"/>
                  <a:pt x="355600" y="1989667"/>
                  <a:pt x="755650" y="1746250"/>
                </a:cubicBezTo>
                <a:cubicBezTo>
                  <a:pt x="1155700" y="1502833"/>
                  <a:pt x="1990725" y="1192742"/>
                  <a:pt x="2400300" y="901700"/>
                </a:cubicBezTo>
                <a:cubicBezTo>
                  <a:pt x="2809875" y="610658"/>
                  <a:pt x="3011487" y="305329"/>
                  <a:pt x="3213100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3319E1-30A3-8633-B1B7-EC7926C06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3" y="1619134"/>
            <a:ext cx="4166407" cy="3742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989C1-8961-BFD1-77FA-8826D4D91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086" y="1619134"/>
            <a:ext cx="4004044" cy="37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837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2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>
            <a:off x="480342" y="1624562"/>
            <a:ext cx="3626020" cy="3534864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</p:spTree>
    <p:extLst>
      <p:ext uri="{BB962C8B-B14F-4D97-AF65-F5344CB8AC3E}">
        <p14:creationId xmlns:p14="http://schemas.microsoft.com/office/powerpoint/2010/main" val="157213163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 rot="16200000" flipV="1">
            <a:off x="732218" y="1354346"/>
            <a:ext cx="3112178" cy="3869381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492015" y="4285521"/>
            <a:ext cx="15106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/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28556-BD83-79C3-3F22-8D408AC50006}"/>
                  </a:ext>
                </a:extLst>
              </p:cNvPr>
              <p:cNvSpPr txBox="1"/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𝑣𝑒𝑐𝑡𝑜𝑟1𝐿𝑒𝑛𝑔𝑡ℎ2𝑖𝑛𝑑𝑒𝑥(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 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)))</m:t>
                    </m:r>
                  </m:oMath>
                </a14:m>
                <a:endParaRPr lang="en-CA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28556-BD83-79C3-3F22-8D408AC5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3F9D8-3D9A-7ED0-01DF-45E9B1F93DC1}"/>
                  </a:ext>
                </a:extLst>
              </p:cNvPr>
              <p:cNvSpPr txBox="1"/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= 𝑣𝑒𝑐𝑡𝑜𝑟2𝐿𝑒𝑛𝑔𝑡ℎ2𝑖𝑛𝑑𝑒𝑥(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L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))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3F9D8-3D9A-7ED0-01DF-45E9B1F93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90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 rot="16200000" flipV="1">
            <a:off x="732218" y="1354346"/>
            <a:ext cx="3112178" cy="3869381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492015" y="4285521"/>
            <a:ext cx="15106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/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CF54BB-FD28-D256-C7F3-C5B56CB4D613}"/>
                  </a:ext>
                </a:extLst>
              </p:cNvPr>
              <p:cNvSpPr txBox="1"/>
              <p:nvPr/>
            </p:nvSpPr>
            <p:spPr>
              <a:xfrm>
                <a:off x="429912" y="4776554"/>
                <a:ext cx="10240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CF54BB-FD28-D256-C7F3-C5B56CB4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4776554"/>
                <a:ext cx="1024075" cy="317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EF8BD5-38A9-2DE5-5DBF-9346C99D88A0}"/>
                  </a:ext>
                </a:extLst>
              </p:cNvPr>
              <p:cNvSpPr txBox="1"/>
              <p:nvPr/>
            </p:nvSpPr>
            <p:spPr>
              <a:xfrm>
                <a:off x="2979977" y="4776554"/>
                <a:ext cx="10240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EF8BD5-38A9-2DE5-5DBF-9346C99D8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77" y="4776554"/>
                <a:ext cx="1024075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B32BB-EEA4-F8E7-7AFA-701E13CB88A3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906269" y="4599722"/>
            <a:ext cx="1" cy="12270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F28F5-0079-B9D9-5833-0E56E7BEB7E5}"/>
              </a:ext>
            </a:extLst>
          </p:cNvPr>
          <p:cNvCxnSpPr>
            <a:cxnSpLocks/>
          </p:cNvCxnSpPr>
          <p:nvPr/>
        </p:nvCxnSpPr>
        <p:spPr>
          <a:xfrm flipH="1" flipV="1">
            <a:off x="3504471" y="2098967"/>
            <a:ext cx="34343" cy="261623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4FB55A-C862-7D67-0473-1C8E871BF176}"/>
                  </a:ext>
                </a:extLst>
              </p:cNvPr>
              <p:cNvSpPr txBox="1"/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𝑣𝑒𝑐𝑡𝑜𝑟1𝐿𝑒𝑛𝑔𝑡ℎ2𝑖𝑛𝑑𝑒𝑥(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 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)))</m:t>
                    </m:r>
                  </m:oMath>
                </a14:m>
                <a:endParaRPr lang="en-CA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4FB55A-C862-7D67-0473-1C8E871BF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119D92-55B9-9AF3-EB4D-CE3EDFC46524}"/>
                  </a:ext>
                </a:extLst>
              </p:cNvPr>
              <p:cNvSpPr txBox="1"/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= 𝑣𝑒𝑐𝑡𝑜𝑟2𝐿𝑒𝑛𝑔𝑡ℎ2𝑖𝑛𝑑𝑒𝑥(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L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))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119D92-55B9-9AF3-EB4D-CE3EDFC4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46904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2368730" y="3371407"/>
            <a:ext cx="82488" cy="1111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2477182" y="3726333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82" y="3726333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2BA79BA-A3AC-F10F-ACF8-A8E11A8B16A6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12805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898671" y="3429000"/>
            <a:ext cx="84340" cy="11366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965978" y="3734457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78" y="3734457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965978" y="3329370"/>
            <a:ext cx="415574" cy="920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57916C-1DBE-7801-FD86-107D990A66AB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83594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3479A39-18D4-698A-2A07-C124D94ED704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27482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72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9E34305-7437-010C-C3ED-A3060114292B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</p:txBody>
      </p:sp>
    </p:spTree>
    <p:extLst>
      <p:ext uri="{BB962C8B-B14F-4D97-AF65-F5344CB8AC3E}">
        <p14:creationId xmlns:p14="http://schemas.microsoft.com/office/powerpoint/2010/main" val="3212125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233BEA6-2D89-AA7E-7DBF-F6C84C006451}"/>
              </a:ext>
            </a:extLst>
          </p:cNvPr>
          <p:cNvSpPr txBox="1"/>
          <p:nvPr/>
        </p:nvSpPr>
        <p:spPr>
          <a:xfrm>
            <a:off x="5200718" y="1756781"/>
            <a:ext cx="344603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the vector length of the other vector also depend on the vector length of this vector.</a:t>
            </a:r>
          </a:p>
        </p:txBody>
      </p:sp>
    </p:spTree>
    <p:extLst>
      <p:ext uri="{BB962C8B-B14F-4D97-AF65-F5344CB8AC3E}">
        <p14:creationId xmlns:p14="http://schemas.microsoft.com/office/powerpoint/2010/main" val="275129947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335B91-6C1D-D191-7A6A-1A01C19266A5}"/>
              </a:ext>
            </a:extLst>
          </p:cNvPr>
          <p:cNvSpPr txBox="1"/>
          <p:nvPr/>
        </p:nvSpPr>
        <p:spPr>
          <a:xfrm>
            <a:off x="5200718" y="1756781"/>
            <a:ext cx="344603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the vector length of the other vector also depend on the vector length of this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Due to the inter-dependency of the vector length, we cannot measure the vector envelope profile directly as a function of an individual vector length.</a:t>
            </a:r>
          </a:p>
        </p:txBody>
      </p:sp>
    </p:spTree>
    <p:extLst>
      <p:ext uri="{BB962C8B-B14F-4D97-AF65-F5344CB8AC3E}">
        <p14:creationId xmlns:p14="http://schemas.microsoft.com/office/powerpoint/2010/main" val="266295390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7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3" grpId="0" animBg="1"/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 flipV="1">
            <a:off x="1354302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 flipV="1">
            <a:off x="1355197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08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45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91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AD945AA-3A15-2860-FF69-13B616ABFEF2}"/>
              </a:ext>
            </a:extLst>
          </p:cNvPr>
          <p:cNvGrpSpPr/>
          <p:nvPr/>
        </p:nvGrpSpPr>
        <p:grpSpPr>
          <a:xfrm>
            <a:off x="842597" y="3995565"/>
            <a:ext cx="322325" cy="657600"/>
            <a:chOff x="842597" y="3995565"/>
            <a:chExt cx="322325" cy="6576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0927AD-7FE1-AF12-C06B-39EC066C47B1}"/>
                </a:ext>
              </a:extLst>
            </p:cNvPr>
            <p:cNvSpPr/>
            <p:nvPr/>
          </p:nvSpPr>
          <p:spPr>
            <a:xfrm>
              <a:off x="1052112" y="399556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4DB8E6-8460-AACA-86C0-2B26924FC303}"/>
                </a:ext>
              </a:extLst>
            </p:cNvPr>
            <p:cNvSpPr/>
            <p:nvPr/>
          </p:nvSpPr>
          <p:spPr>
            <a:xfrm>
              <a:off x="974457" y="4243598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4A25853-C1CA-07B0-34E2-C168FCAFBF1E}"/>
                </a:ext>
              </a:extLst>
            </p:cNvPr>
            <p:cNvSpPr/>
            <p:nvPr/>
          </p:nvSpPr>
          <p:spPr>
            <a:xfrm>
              <a:off x="842597" y="4540355"/>
              <a:ext cx="112810" cy="1128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972938" y="3308294"/>
            <a:ext cx="1508414" cy="3554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>
            <a:off x="2386875" y="3319749"/>
            <a:ext cx="70751" cy="9254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-27444" y="430674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444" y="4306748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02688" y="3595149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688" y="3595149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69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15D45B85-E207-419A-BB3C-7EBA4FEFA900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25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33005A-E9D0-0E47-A019-4BFEBD2ABB26}"/>
              </a:ext>
            </a:extLst>
          </p:cNvPr>
          <p:cNvCxnSpPr>
            <a:cxnSpLocks/>
          </p:cNvCxnSpPr>
          <p:nvPr/>
        </p:nvCxnSpPr>
        <p:spPr>
          <a:xfrm flipH="1">
            <a:off x="3925658" y="2933700"/>
            <a:ext cx="113340" cy="151742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9B90139-5B5A-A347-8531-E4E3EEA3B762}"/>
              </a:ext>
            </a:extLst>
          </p:cNvPr>
          <p:cNvCxnSpPr>
            <a:cxnSpLocks/>
          </p:cNvCxnSpPr>
          <p:nvPr/>
        </p:nvCxnSpPr>
        <p:spPr>
          <a:xfrm flipH="1">
            <a:off x="3437148" y="3061863"/>
            <a:ext cx="101970" cy="136519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BC6B30E-3843-171D-3628-E5A8E80160CC}"/>
              </a:ext>
            </a:extLst>
          </p:cNvPr>
          <p:cNvCxnSpPr>
            <a:cxnSpLocks/>
          </p:cNvCxnSpPr>
          <p:nvPr/>
        </p:nvCxnSpPr>
        <p:spPr>
          <a:xfrm flipH="1">
            <a:off x="3081663" y="3154499"/>
            <a:ext cx="95051" cy="127256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D4106D0-4A27-44E5-D1D7-4F71CBB72C81}"/>
              </a:ext>
            </a:extLst>
          </p:cNvPr>
          <p:cNvCxnSpPr>
            <a:cxnSpLocks/>
          </p:cNvCxnSpPr>
          <p:nvPr/>
        </p:nvCxnSpPr>
        <p:spPr>
          <a:xfrm flipH="1">
            <a:off x="2826564" y="3218832"/>
            <a:ext cx="91225" cy="12213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A746283-C06C-2BBE-7073-01CE543C7216}"/>
              </a:ext>
            </a:extLst>
          </p:cNvPr>
          <p:cNvCxnSpPr>
            <a:cxnSpLocks/>
          </p:cNvCxnSpPr>
          <p:nvPr/>
        </p:nvCxnSpPr>
        <p:spPr>
          <a:xfrm flipH="1">
            <a:off x="2571297" y="3262461"/>
            <a:ext cx="90917" cy="121722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5F9511-468D-5D88-9C68-74811772DC45}"/>
              </a:ext>
            </a:extLst>
          </p:cNvPr>
          <p:cNvCxnSpPr>
            <a:cxnSpLocks/>
          </p:cNvCxnSpPr>
          <p:nvPr/>
        </p:nvCxnSpPr>
        <p:spPr>
          <a:xfrm flipH="1">
            <a:off x="2119823" y="3359117"/>
            <a:ext cx="88166" cy="118038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BFC10E-80A1-29B5-FA3F-88725E204FD8}"/>
              </a:ext>
            </a:extLst>
          </p:cNvPr>
          <p:cNvCxnSpPr>
            <a:cxnSpLocks/>
          </p:cNvCxnSpPr>
          <p:nvPr/>
        </p:nvCxnSpPr>
        <p:spPr>
          <a:xfrm flipH="1">
            <a:off x="1861088" y="3415522"/>
            <a:ext cx="87408" cy="117023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C1EB9A0-1E4D-BD73-7996-9792297F1F30}"/>
              </a:ext>
            </a:extLst>
          </p:cNvPr>
          <p:cNvCxnSpPr>
            <a:cxnSpLocks/>
          </p:cNvCxnSpPr>
          <p:nvPr/>
        </p:nvCxnSpPr>
        <p:spPr>
          <a:xfrm flipH="1">
            <a:off x="1575641" y="3488478"/>
            <a:ext cx="87014" cy="1164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71C7DE5-EFD1-2D72-AD3E-702EE89F03A2}"/>
              </a:ext>
            </a:extLst>
          </p:cNvPr>
          <p:cNvCxnSpPr>
            <a:cxnSpLocks/>
          </p:cNvCxnSpPr>
          <p:nvPr/>
        </p:nvCxnSpPr>
        <p:spPr>
          <a:xfrm flipH="1">
            <a:off x="1193268" y="3597792"/>
            <a:ext cx="87408" cy="117023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960C41-476E-6460-8077-CB09E84E38A9}"/>
              </a:ext>
            </a:extLst>
          </p:cNvPr>
          <p:cNvCxnSpPr>
            <a:cxnSpLocks/>
          </p:cNvCxnSpPr>
          <p:nvPr/>
        </p:nvCxnSpPr>
        <p:spPr>
          <a:xfrm flipH="1">
            <a:off x="717207" y="3689810"/>
            <a:ext cx="91980" cy="123144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C919C16-1CF1-294C-07ED-2847568E1A8A}"/>
              </a:ext>
            </a:extLst>
          </p:cNvPr>
          <p:cNvCxnSpPr>
            <a:cxnSpLocks/>
          </p:cNvCxnSpPr>
          <p:nvPr/>
        </p:nvCxnSpPr>
        <p:spPr>
          <a:xfrm flipH="1">
            <a:off x="2355937" y="3284030"/>
            <a:ext cx="90917" cy="121722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2BF949-D933-C2D1-41A0-75BA633C069C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3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604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33005A-E9D0-0E47-A019-4BFEBD2ABB26}"/>
              </a:ext>
            </a:extLst>
          </p:cNvPr>
          <p:cNvCxnSpPr>
            <a:cxnSpLocks/>
          </p:cNvCxnSpPr>
          <p:nvPr/>
        </p:nvCxnSpPr>
        <p:spPr>
          <a:xfrm flipV="1">
            <a:off x="3915869" y="1544562"/>
            <a:ext cx="111534" cy="14115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B04B95-9FF9-7F2D-1425-85D188793BD5}"/>
              </a:ext>
            </a:extLst>
          </p:cNvPr>
          <p:cNvCxnSpPr>
            <a:cxnSpLocks/>
          </p:cNvCxnSpPr>
          <p:nvPr/>
        </p:nvCxnSpPr>
        <p:spPr>
          <a:xfrm flipV="1">
            <a:off x="3499982" y="1780779"/>
            <a:ext cx="101783" cy="128809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5BB19A6-90EA-72F4-2C70-B1B6A0E4F355}"/>
              </a:ext>
            </a:extLst>
          </p:cNvPr>
          <p:cNvCxnSpPr>
            <a:cxnSpLocks/>
          </p:cNvCxnSpPr>
          <p:nvPr/>
        </p:nvCxnSpPr>
        <p:spPr>
          <a:xfrm flipV="1">
            <a:off x="3195425" y="1907864"/>
            <a:ext cx="95714" cy="121129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4B66B49-399B-BE35-BDFD-F7A175110F9B}"/>
              </a:ext>
            </a:extLst>
          </p:cNvPr>
          <p:cNvCxnSpPr>
            <a:cxnSpLocks/>
          </p:cNvCxnSpPr>
          <p:nvPr/>
        </p:nvCxnSpPr>
        <p:spPr>
          <a:xfrm flipV="1">
            <a:off x="2937051" y="2019917"/>
            <a:ext cx="93032" cy="117734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C8D962D-DC92-DE6E-0B87-A20198ECD454}"/>
              </a:ext>
            </a:extLst>
          </p:cNvPr>
          <p:cNvCxnSpPr>
            <a:cxnSpLocks/>
          </p:cNvCxnSpPr>
          <p:nvPr/>
        </p:nvCxnSpPr>
        <p:spPr>
          <a:xfrm flipV="1">
            <a:off x="2668187" y="2126383"/>
            <a:ext cx="89086" cy="11274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3A69810-B47B-4469-DDB3-CCCC53303DEF}"/>
              </a:ext>
            </a:extLst>
          </p:cNvPr>
          <p:cNvCxnSpPr>
            <a:cxnSpLocks/>
          </p:cNvCxnSpPr>
          <p:nvPr/>
        </p:nvCxnSpPr>
        <p:spPr>
          <a:xfrm flipV="1">
            <a:off x="2446811" y="2190352"/>
            <a:ext cx="89086" cy="11274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63F50A-48A6-9087-0473-D91B8824642F}"/>
              </a:ext>
            </a:extLst>
          </p:cNvPr>
          <p:cNvCxnSpPr>
            <a:cxnSpLocks/>
          </p:cNvCxnSpPr>
          <p:nvPr/>
        </p:nvCxnSpPr>
        <p:spPr>
          <a:xfrm flipV="1">
            <a:off x="2235635" y="2274508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AC5A8FB-08B6-175D-3024-64BBE0B6AC75}"/>
              </a:ext>
            </a:extLst>
          </p:cNvPr>
          <p:cNvCxnSpPr>
            <a:cxnSpLocks/>
          </p:cNvCxnSpPr>
          <p:nvPr/>
        </p:nvCxnSpPr>
        <p:spPr>
          <a:xfrm flipV="1">
            <a:off x="1981411" y="2338080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4243BBB-5376-4F09-3D9F-78184F397DC0}"/>
              </a:ext>
            </a:extLst>
          </p:cNvPr>
          <p:cNvCxnSpPr>
            <a:cxnSpLocks/>
          </p:cNvCxnSpPr>
          <p:nvPr/>
        </p:nvCxnSpPr>
        <p:spPr>
          <a:xfrm flipV="1">
            <a:off x="1721040" y="2401375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2BE811-0E0A-2823-5ADC-C26DADD05C53}"/>
              </a:ext>
            </a:extLst>
          </p:cNvPr>
          <p:cNvCxnSpPr>
            <a:cxnSpLocks/>
          </p:cNvCxnSpPr>
          <p:nvPr/>
        </p:nvCxnSpPr>
        <p:spPr>
          <a:xfrm flipV="1">
            <a:off x="1455039" y="2451167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1123690" y="2515951"/>
            <a:ext cx="86360" cy="109292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63AB29A-C394-0B45-71E1-AED29CCC6467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78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H="1">
            <a:off x="1202274" y="2217346"/>
            <a:ext cx="1310114" cy="30049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H="1">
            <a:off x="1260388" y="2443836"/>
            <a:ext cx="1262818" cy="2896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0B67DD-B8E8-5777-0B2B-B4DD2A00B806}"/>
              </a:ext>
            </a:extLst>
          </p:cNvPr>
          <p:cNvCxnSpPr>
            <a:cxnSpLocks/>
          </p:cNvCxnSpPr>
          <p:nvPr/>
        </p:nvCxnSpPr>
        <p:spPr>
          <a:xfrm flipH="1">
            <a:off x="1286122" y="2689946"/>
            <a:ext cx="1209675" cy="2774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D6BC438-1203-3114-9909-02EB11560044}"/>
              </a:ext>
            </a:extLst>
          </p:cNvPr>
          <p:cNvCxnSpPr>
            <a:cxnSpLocks/>
          </p:cNvCxnSpPr>
          <p:nvPr/>
        </p:nvCxnSpPr>
        <p:spPr>
          <a:xfrm flipH="1">
            <a:off x="1265276" y="2932611"/>
            <a:ext cx="1204059" cy="27616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A0A4EA-B522-9D41-9D53-62549453AF28}"/>
              </a:ext>
            </a:extLst>
          </p:cNvPr>
          <p:cNvCxnSpPr>
            <a:cxnSpLocks/>
          </p:cNvCxnSpPr>
          <p:nvPr/>
        </p:nvCxnSpPr>
        <p:spPr>
          <a:xfrm flipH="1">
            <a:off x="1260598" y="3146104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661005-3F90-05B9-F377-06BE2D246FE9}"/>
              </a:ext>
            </a:extLst>
          </p:cNvPr>
          <p:cNvCxnSpPr>
            <a:cxnSpLocks/>
          </p:cNvCxnSpPr>
          <p:nvPr/>
        </p:nvCxnSpPr>
        <p:spPr>
          <a:xfrm flipH="1">
            <a:off x="1217890" y="3329438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7FC528-8360-2399-1F55-2F5F77CDE519}"/>
              </a:ext>
            </a:extLst>
          </p:cNvPr>
          <p:cNvCxnSpPr>
            <a:cxnSpLocks/>
          </p:cNvCxnSpPr>
          <p:nvPr/>
        </p:nvCxnSpPr>
        <p:spPr>
          <a:xfrm flipH="1">
            <a:off x="1178745" y="3542483"/>
            <a:ext cx="1226743" cy="2813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2A7598B-516B-7001-DA82-1F5A216060B9}"/>
              </a:ext>
            </a:extLst>
          </p:cNvPr>
          <p:cNvCxnSpPr>
            <a:cxnSpLocks/>
          </p:cNvCxnSpPr>
          <p:nvPr/>
        </p:nvCxnSpPr>
        <p:spPr>
          <a:xfrm flipH="1">
            <a:off x="1102445" y="3757809"/>
            <a:ext cx="1287607" cy="29533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D16EA1-1621-FD7F-F828-C8EAA3E35B23}"/>
              </a:ext>
            </a:extLst>
          </p:cNvPr>
          <p:cNvCxnSpPr>
            <a:cxnSpLocks/>
          </p:cNvCxnSpPr>
          <p:nvPr/>
        </p:nvCxnSpPr>
        <p:spPr>
          <a:xfrm flipH="1">
            <a:off x="1026968" y="3980135"/>
            <a:ext cx="1367894" cy="3137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1E72BE-928B-3358-683E-240F9508629B}"/>
              </a:ext>
            </a:extLst>
          </p:cNvPr>
          <p:cNvCxnSpPr>
            <a:cxnSpLocks/>
          </p:cNvCxnSpPr>
          <p:nvPr/>
        </p:nvCxnSpPr>
        <p:spPr>
          <a:xfrm flipH="1">
            <a:off x="894826" y="4254178"/>
            <a:ext cx="1476708" cy="33870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CAFF6B2-FDBA-2E25-43DA-5FF30E64F159}"/>
              </a:ext>
            </a:extLst>
          </p:cNvPr>
          <p:cNvCxnSpPr>
            <a:cxnSpLocks/>
          </p:cNvCxnSpPr>
          <p:nvPr/>
        </p:nvCxnSpPr>
        <p:spPr>
          <a:xfrm flipH="1">
            <a:off x="702749" y="4537382"/>
            <a:ext cx="1642833" cy="37680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F1F7267-A927-E2B9-EA9E-18617E4499C8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0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2537412" y="1548445"/>
            <a:ext cx="1496815" cy="3433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V="1">
            <a:off x="2517281" y="1934070"/>
            <a:ext cx="1399147" cy="32091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85D6BE-9E96-A73B-B67D-95A17B01BC3C}"/>
              </a:ext>
            </a:extLst>
          </p:cNvPr>
          <p:cNvCxnSpPr>
            <a:cxnSpLocks/>
          </p:cNvCxnSpPr>
          <p:nvPr/>
        </p:nvCxnSpPr>
        <p:spPr>
          <a:xfrm flipV="1">
            <a:off x="2505100" y="2257675"/>
            <a:ext cx="1335774" cy="3063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3E94E1-4D79-BC48-A32A-7AEC12A95FBA}"/>
              </a:ext>
            </a:extLst>
          </p:cNvPr>
          <p:cNvCxnSpPr>
            <a:cxnSpLocks/>
          </p:cNvCxnSpPr>
          <p:nvPr/>
        </p:nvCxnSpPr>
        <p:spPr>
          <a:xfrm flipV="1">
            <a:off x="2477264" y="2537030"/>
            <a:ext cx="1306006" cy="29955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9EF4052-E45F-585B-95C1-B42B0ADA9218}"/>
              </a:ext>
            </a:extLst>
          </p:cNvPr>
          <p:cNvCxnSpPr>
            <a:cxnSpLocks/>
          </p:cNvCxnSpPr>
          <p:nvPr/>
        </p:nvCxnSpPr>
        <p:spPr>
          <a:xfrm flipV="1">
            <a:off x="2468573" y="2786117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316847-38F2-6B1C-0931-318B0981BD49}"/>
              </a:ext>
            </a:extLst>
          </p:cNvPr>
          <p:cNvCxnSpPr>
            <a:cxnSpLocks/>
          </p:cNvCxnSpPr>
          <p:nvPr/>
        </p:nvCxnSpPr>
        <p:spPr>
          <a:xfrm flipV="1">
            <a:off x="2480143" y="2994941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461D2E3-2362-EA77-05A1-A69A6BAFEE26}"/>
              </a:ext>
            </a:extLst>
          </p:cNvPr>
          <p:cNvCxnSpPr>
            <a:cxnSpLocks/>
          </p:cNvCxnSpPr>
          <p:nvPr/>
        </p:nvCxnSpPr>
        <p:spPr>
          <a:xfrm flipV="1">
            <a:off x="2432837" y="3229062"/>
            <a:ext cx="1347022" cy="308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E4B193-255C-27F4-9C98-F2060F3CF6B7}"/>
              </a:ext>
            </a:extLst>
          </p:cNvPr>
          <p:cNvCxnSpPr>
            <a:cxnSpLocks/>
          </p:cNvCxnSpPr>
          <p:nvPr/>
        </p:nvCxnSpPr>
        <p:spPr>
          <a:xfrm flipV="1">
            <a:off x="2402956" y="3477269"/>
            <a:ext cx="1389486" cy="31869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D4910CA-9838-2588-2A5F-9BDE847C43C0}"/>
              </a:ext>
            </a:extLst>
          </p:cNvPr>
          <p:cNvCxnSpPr>
            <a:cxnSpLocks/>
          </p:cNvCxnSpPr>
          <p:nvPr/>
        </p:nvCxnSpPr>
        <p:spPr>
          <a:xfrm flipV="1">
            <a:off x="2379205" y="3743476"/>
            <a:ext cx="1434344" cy="3289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BC540E8-BD9D-AD7A-96FF-B9BD93A8D403}"/>
              </a:ext>
            </a:extLst>
          </p:cNvPr>
          <p:cNvCxnSpPr>
            <a:cxnSpLocks/>
          </p:cNvCxnSpPr>
          <p:nvPr/>
        </p:nvCxnSpPr>
        <p:spPr>
          <a:xfrm flipV="1">
            <a:off x="2349990" y="4061340"/>
            <a:ext cx="1497449" cy="3434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D9A96D-5E2D-1EF3-2448-9A61FC6ECAC4}"/>
              </a:ext>
            </a:extLst>
          </p:cNvPr>
          <p:cNvCxnSpPr>
            <a:cxnSpLocks/>
          </p:cNvCxnSpPr>
          <p:nvPr/>
        </p:nvCxnSpPr>
        <p:spPr>
          <a:xfrm flipV="1">
            <a:off x="2326921" y="4434689"/>
            <a:ext cx="1589507" cy="3645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DFA7CFE-AC44-9521-16EE-F4C101B9522B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4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6A4CAE-60FD-47FC-D2B0-D7A3C375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2" y="4015482"/>
            <a:ext cx="3748388" cy="18254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BCADAF9-7232-0039-53B3-80ABA088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584815"/>
            <a:ext cx="3748388" cy="184418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C0014A9-62D7-7140-CA6A-71190F4C6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02" y="4015482"/>
            <a:ext cx="3704419" cy="18254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470A063-C7F4-8F20-05F7-190E5AB41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2" y="1584815"/>
            <a:ext cx="3715175" cy="1844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EE555086-CEAA-5F95-9EBF-F1222F97B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912" y="1200231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EE555086-CEAA-5F95-9EBF-F1222F97B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1200231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180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6D49B485-2DCA-4AA2-B90F-6F2B3CEEF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912" y="3653999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6D49B485-2DCA-4AA2-B90F-6F2B3CEEF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3653999"/>
                <a:ext cx="4655426" cy="301884"/>
              </a:xfrm>
              <a:prstGeom prst="rect">
                <a:avLst/>
              </a:prstGeom>
              <a:blipFill>
                <a:blip r:embed="rId7"/>
                <a:stretch>
                  <a:fillRect l="-1180" b="-8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5C8B943-1099-0ABF-912D-1ECC55438A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5702" y="1200231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5C8B943-1099-0ABF-912D-1ECC5543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02" y="1200231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180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B64D5379-C316-EAA1-F063-31D03B6739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5702" y="3653999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B64D5379-C316-EAA1-F063-31D03B673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02" y="3653999"/>
                <a:ext cx="4655426" cy="301884"/>
              </a:xfrm>
              <a:prstGeom prst="rect">
                <a:avLst/>
              </a:prstGeom>
              <a:blipFill>
                <a:blip r:embed="rId9"/>
                <a:stretch>
                  <a:fillRect l="-1180" b="-8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89754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8" y="244208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442083"/>
                <a:ext cx="8507511" cy="869077"/>
              </a:xfrm>
              <a:prstGeom prst="rect">
                <a:avLst/>
              </a:prstGeom>
              <a:blipFill>
                <a:blip r:embed="rId2"/>
                <a:stretch>
                  <a:fillRect l="-645" t="-14085" b="-8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398888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398888"/>
                <a:ext cx="5044596" cy="301884"/>
              </a:xfrm>
              <a:prstGeom prst="rect">
                <a:avLst/>
              </a:prstGeom>
              <a:blipFill>
                <a:blip r:embed="rId3"/>
                <a:stretch>
                  <a:fillRect l="-1087" b="-14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863295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863295"/>
                <a:ext cx="5044596" cy="301884"/>
              </a:xfrm>
              <a:prstGeom prst="rect">
                <a:avLst/>
              </a:prstGeom>
              <a:blipFill>
                <a:blip r:embed="rId4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6" y="4096201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6" y="4096201"/>
                <a:ext cx="7802664" cy="869077"/>
              </a:xfrm>
              <a:prstGeom prst="rect">
                <a:avLst/>
              </a:prstGeom>
              <a:blipFill>
                <a:blip r:embed="rId5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7" y="305187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7" y="3051873"/>
                <a:ext cx="8507511" cy="869077"/>
              </a:xfrm>
              <a:prstGeom prst="rect">
                <a:avLst/>
              </a:prstGeom>
              <a:blipFill>
                <a:blip r:embed="rId6"/>
                <a:stretch>
                  <a:fillRect l="-645" t="-14085" b="-8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F9D7C49F-5CD7-32B1-7F54-FBCA4FFA9DCE}"/>
              </a:ext>
            </a:extLst>
          </p:cNvPr>
          <p:cNvSpPr txBox="1"/>
          <p:nvPr/>
        </p:nvSpPr>
        <p:spPr>
          <a:xfrm>
            <a:off x="636486" y="5196221"/>
            <a:ext cx="637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is treated as a constant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9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8" y="266433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664333"/>
                <a:ext cx="8507511" cy="869077"/>
              </a:xfrm>
              <a:prstGeom prst="rect">
                <a:avLst/>
              </a:prstGeom>
              <a:blipFill>
                <a:blip r:embed="rId2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621138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621138"/>
                <a:ext cx="5044596" cy="301884"/>
              </a:xfrm>
              <a:prstGeom prst="rect">
                <a:avLst/>
              </a:prstGeom>
              <a:blipFill>
                <a:blip r:embed="rId3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926033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926033"/>
                <a:ext cx="5044596" cy="301884"/>
              </a:xfrm>
              <a:prstGeom prst="rect">
                <a:avLst/>
              </a:prstGeom>
              <a:blipFill>
                <a:blip r:embed="rId4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5" y="4702532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5" y="4702532"/>
                <a:ext cx="7802664" cy="869077"/>
              </a:xfrm>
              <a:prstGeom prst="rect">
                <a:avLst/>
              </a:prstGeom>
              <a:blipFill>
                <a:blip r:embed="rId5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7" y="314077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7" y="3140773"/>
                <a:ext cx="8507511" cy="869077"/>
              </a:xfrm>
              <a:prstGeom prst="rect">
                <a:avLst/>
              </a:prstGeom>
              <a:blipFill>
                <a:blip r:embed="rId6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451BE2-A2CE-29C7-F106-83D020AA07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2208496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451BE2-A2CE-29C7-F106-83D020AA0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2208496"/>
                <a:ext cx="5044596" cy="301884"/>
              </a:xfrm>
              <a:prstGeom prst="rect">
                <a:avLst/>
              </a:prstGeom>
              <a:blipFill>
                <a:blip r:embed="rId7"/>
                <a:stretch>
                  <a:fillRect l="-1087" b="-1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1083F24-299D-1112-4245-5C41AE93B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6" y="2513391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1083F24-299D-1112-4245-5C41AE93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6" y="2513391"/>
                <a:ext cx="5044596" cy="301884"/>
              </a:xfrm>
              <a:prstGeom prst="rect">
                <a:avLst/>
              </a:prstGeom>
              <a:blipFill>
                <a:blip r:embed="rId8"/>
                <a:stretch>
                  <a:fillRect l="-1087" b="-1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293514E2-D903-A7E7-921E-BFB891CDC5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3603909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293514E2-D903-A7E7-921E-BFB891CDC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3603909"/>
                <a:ext cx="8507511" cy="869077"/>
              </a:xfrm>
              <a:prstGeom prst="rect">
                <a:avLst/>
              </a:prstGeom>
              <a:blipFill>
                <a:blip r:embed="rId9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191527B-DED9-5DC3-AC6E-E3BD0ACBC3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4074999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191527B-DED9-5DC3-AC6E-E3BD0ACBC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4074999"/>
                <a:ext cx="8507511" cy="869077"/>
              </a:xfrm>
              <a:prstGeom prst="rect">
                <a:avLst/>
              </a:prstGeom>
              <a:blipFill>
                <a:blip r:embed="rId10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1B79919-6E47-80FA-4A2D-F802F638F8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5" y="5032318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1B79919-6E47-80FA-4A2D-F802F638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5" y="5032318"/>
                <a:ext cx="7802664" cy="869077"/>
              </a:xfrm>
              <a:prstGeom prst="rect">
                <a:avLst/>
              </a:prstGeom>
              <a:blipFill>
                <a:blip r:embed="rId11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19AECF-58F8-7BDB-F083-5D0F22B160AD}"/>
                  </a:ext>
                </a:extLst>
              </p:cNvPr>
              <p:cNvSpPr txBox="1"/>
              <p:nvPr/>
            </p:nvSpPr>
            <p:spPr>
              <a:xfrm>
                <a:off x="545857" y="1172439"/>
                <a:ext cx="4572000" cy="29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19AECF-58F8-7BDB-F083-5D0F22B16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57" y="1172439"/>
                <a:ext cx="4572000" cy="292068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78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10809287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-495617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302260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0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57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bg1"/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8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Finding</a:t>
            </a:r>
            <a:endParaRPr lang="en-US" sz="1795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5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39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Finding</a:t>
            </a:r>
            <a:endParaRPr lang="en-US" sz="1795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5B44E-8AF3-D2E2-D654-330D85A1143B}"/>
              </a:ext>
            </a:extLst>
          </p:cNvPr>
          <p:cNvSpPr txBox="1"/>
          <p:nvPr/>
        </p:nvSpPr>
        <p:spPr>
          <a:xfrm>
            <a:off x="-40891" y="4161820"/>
            <a:ext cx="9225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Coming Soon</a:t>
            </a:r>
            <a:endParaRPr lang="en-US" sz="202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23033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 Finding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800">
                <a:latin typeface="Open Sans" panose="020B0606030504020204" pitchFamily="34" charset="0"/>
              </a:rPr>
              <a:t>Kernel Size</a:t>
            </a:r>
            <a:endParaRPr lang="en-US" sz="1800" dirty="0">
              <a:latin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A96B2D-06E0-E7C9-ACD6-CE4501B30A2A}"/>
              </a:ext>
            </a:extLst>
          </p:cNvPr>
          <p:cNvSpPr txBox="1"/>
          <p:nvPr/>
        </p:nvSpPr>
        <p:spPr>
          <a:xfrm>
            <a:off x="298009" y="1229036"/>
            <a:ext cx="358533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latin typeface="Open Sans" panose="020B0606030504020204" pitchFamily="34" charset="0"/>
              </a:rPr>
              <a:t>Search Area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 N-by-N grid of ideal points used to find the closest measurement point to the targeting position.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 is called kernel size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N=1, 3, 5, 7, ……</a:t>
            </a: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29234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2023-10-10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  <a:noFill/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5</a:t>
            </a:r>
            <a:endParaRPr lang="en-US" sz="34400" dirty="0"/>
          </a:p>
        </p:txBody>
      </p:sp>
      <p:pic>
        <p:nvPicPr>
          <p:cNvPr id="10" name="Picture 9" descr="A colorful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7E8ADDA3-4C2F-022E-41A6-009894723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380" r="4900"/>
          <a:stretch/>
        </p:blipFill>
        <p:spPr>
          <a:xfrm>
            <a:off x="-1724187" y="192331"/>
            <a:ext cx="9998861" cy="100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1227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B9BAE4-5DA3-D929-6B0A-2B6CE9415BC7}"/>
              </a:ext>
            </a:extLst>
          </p:cNvPr>
          <p:cNvSpPr/>
          <p:nvPr/>
        </p:nvSpPr>
        <p:spPr>
          <a:xfrm rot="5400000">
            <a:off x="6102763" y="3138164"/>
            <a:ext cx="2134420" cy="88565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Measurement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0964-CE48-FC6C-0CBA-FE697584F757}"/>
              </a:ext>
            </a:extLst>
          </p:cNvPr>
          <p:cNvSpPr txBox="1"/>
          <p:nvPr/>
        </p:nvSpPr>
        <p:spPr>
          <a:xfrm>
            <a:off x="5548063" y="4860540"/>
            <a:ext cx="322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Point Position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A49F0F68-8C07-2A4D-90D3-EBC821C8DFB8}"/>
              </a:ext>
            </a:extLst>
          </p:cNvPr>
          <p:cNvSpPr/>
          <p:nvPr/>
        </p:nvSpPr>
        <p:spPr>
          <a:xfrm flipH="1">
            <a:off x="1110180" y="2738072"/>
            <a:ext cx="3849170" cy="2491800"/>
          </a:xfrm>
          <a:prstGeom prst="bentUpArrow">
            <a:avLst>
              <a:gd name="adj1" fmla="val 176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3CA76-85F1-D590-8DB9-75E4F3E23AD4}"/>
              </a:ext>
            </a:extLst>
          </p:cNvPr>
          <p:cNvSpPr txBox="1"/>
          <p:nvPr/>
        </p:nvSpPr>
        <p:spPr>
          <a:xfrm>
            <a:off x="2082265" y="2680375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367770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Unique for different types of variable gain phase shifters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a first guess of the code/index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Established through: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offset, vector length, phase offset, index-to-position profile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1984121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461830" y="1895703"/>
            <a:ext cx="342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 flipH="1">
            <a:off x="3496962" y="1637543"/>
            <a:ext cx="280875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677461" y="1895703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for different types of variable gain phase shifters (it’s based on cartesian coordinates)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the first guess doesn’t satisfy specified requirements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filtering and validation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Adaptive kernel search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space mapping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2856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B9BAE4-5DA3-D929-6B0A-2B6CE9415BC7}"/>
              </a:ext>
            </a:extLst>
          </p:cNvPr>
          <p:cNvSpPr/>
          <p:nvPr/>
        </p:nvSpPr>
        <p:spPr>
          <a:xfrm rot="5400000">
            <a:off x="6102763" y="3138164"/>
            <a:ext cx="2134420" cy="88565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Measurement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0964-CE48-FC6C-0CBA-FE697584F757}"/>
              </a:ext>
            </a:extLst>
          </p:cNvPr>
          <p:cNvSpPr txBox="1"/>
          <p:nvPr/>
        </p:nvSpPr>
        <p:spPr>
          <a:xfrm>
            <a:off x="5548063" y="4860540"/>
            <a:ext cx="322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Point Position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A49F0F68-8C07-2A4D-90D3-EBC821C8DFB8}"/>
              </a:ext>
            </a:extLst>
          </p:cNvPr>
          <p:cNvSpPr/>
          <p:nvPr/>
        </p:nvSpPr>
        <p:spPr>
          <a:xfrm flipH="1">
            <a:off x="1110180" y="2738072"/>
            <a:ext cx="3849170" cy="2491800"/>
          </a:xfrm>
          <a:prstGeom prst="bentUpArrow">
            <a:avLst>
              <a:gd name="adj1" fmla="val 176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3CA76-85F1-D590-8DB9-75E4F3E23AD4}"/>
              </a:ext>
            </a:extLst>
          </p:cNvPr>
          <p:cNvSpPr txBox="1"/>
          <p:nvPr/>
        </p:nvSpPr>
        <p:spPr>
          <a:xfrm>
            <a:off x="2082265" y="2680375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5017524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Unvalidated Calibration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EA5D17-A2E6-4EE7-D553-247148F2BE86}"/>
              </a:ext>
            </a:extLst>
          </p:cNvPr>
          <p:cNvSpPr txBox="1"/>
          <p:nvPr/>
        </p:nvSpPr>
        <p:spPr>
          <a:xfrm>
            <a:off x="638610" y="3027697"/>
            <a:ext cx="7178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Once Point Translation is established through pre-characterization algorithm or machine learning, the point translation algorithm computes LUT for all the ideal points.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Much fewer measurements needed for calibration.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Worse result than validated calibration.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translation since we are not relying on kernel search.</a:t>
            </a:r>
          </a:p>
        </p:txBody>
      </p:sp>
    </p:spTree>
    <p:extLst>
      <p:ext uri="{BB962C8B-B14F-4D97-AF65-F5344CB8AC3E}">
        <p14:creationId xmlns:p14="http://schemas.microsoft.com/office/powerpoint/2010/main" val="1847525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BF505E-12AC-86D6-B982-84E40BCBF5B6}"/>
              </a:ext>
            </a:extLst>
          </p:cNvPr>
          <p:cNvSpPr txBox="1"/>
          <p:nvPr/>
        </p:nvSpPr>
        <p:spPr>
          <a:xfrm>
            <a:off x="4246820" y="3756977"/>
            <a:ext cx="3115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Open Sans" panose="020B0606030504020204" pitchFamily="34" charset="0"/>
              </a:rPr>
              <a:t>is targeting point inside the measurement results boundary?</a:t>
            </a:r>
          </a:p>
        </p:txBody>
      </p:sp>
      <p:sp>
        <p:nvSpPr>
          <p:cNvPr id="22" name="Flowchart: Decision 21">
            <a:extLst>
              <a:ext uri="{FF2B5EF4-FFF2-40B4-BE49-F238E27FC236}">
                <a16:creationId xmlns:a16="http://schemas.microsoft.com/office/drawing/2014/main" id="{8FF00FFD-E152-510E-BC1A-1CF15157C6ED}"/>
              </a:ext>
            </a:extLst>
          </p:cNvPr>
          <p:cNvSpPr/>
          <p:nvPr/>
        </p:nvSpPr>
        <p:spPr>
          <a:xfrm rot="775084">
            <a:off x="4586874" y="1354562"/>
            <a:ext cx="2832176" cy="1751588"/>
          </a:xfrm>
          <a:prstGeom prst="flowChartDecision">
            <a:avLst/>
          </a:prstGeom>
          <a:solidFill>
            <a:srgbClr val="8000B3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57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99B737-BAAB-9E97-D9FA-0EC0409B0DF9}"/>
              </a:ext>
            </a:extLst>
          </p:cNvPr>
          <p:cNvCxnSpPr>
            <a:cxnSpLocks/>
          </p:cNvCxnSpPr>
          <p:nvPr/>
        </p:nvCxnSpPr>
        <p:spPr>
          <a:xfrm flipH="1" flipV="1">
            <a:off x="5167313" y="2117320"/>
            <a:ext cx="1824037" cy="864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DB33EE-E69F-F39E-0477-A8F80E8A3F23}"/>
              </a:ext>
            </a:extLst>
          </p:cNvPr>
          <p:cNvCxnSpPr>
            <a:cxnSpLocks/>
          </p:cNvCxnSpPr>
          <p:nvPr/>
        </p:nvCxnSpPr>
        <p:spPr>
          <a:xfrm flipH="1" flipV="1">
            <a:off x="5700456" y="1847239"/>
            <a:ext cx="1816781" cy="764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365293-8186-DFB9-5D75-ADA0547F8367}"/>
              </a:ext>
            </a:extLst>
          </p:cNvPr>
          <p:cNvCxnSpPr>
            <a:cxnSpLocks/>
          </p:cNvCxnSpPr>
          <p:nvPr/>
        </p:nvCxnSpPr>
        <p:spPr>
          <a:xfrm flipH="1" flipV="1">
            <a:off x="6229806" y="1648017"/>
            <a:ext cx="1741729" cy="6307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59C99E-BC0A-2B07-79A9-90130D8E04B6}"/>
              </a:ext>
            </a:extLst>
          </p:cNvPr>
          <p:cNvCxnSpPr>
            <a:cxnSpLocks/>
          </p:cNvCxnSpPr>
          <p:nvPr/>
        </p:nvCxnSpPr>
        <p:spPr>
          <a:xfrm flipH="1" flipV="1">
            <a:off x="5551250" y="2457495"/>
            <a:ext cx="1787763" cy="1013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B0586-E558-CD63-98C3-524CC20653F6}"/>
              </a:ext>
            </a:extLst>
          </p:cNvPr>
          <p:cNvCxnSpPr>
            <a:cxnSpLocks/>
          </p:cNvCxnSpPr>
          <p:nvPr/>
        </p:nvCxnSpPr>
        <p:spPr>
          <a:xfrm flipH="1" flipV="1">
            <a:off x="6127095" y="2295729"/>
            <a:ext cx="1745061" cy="917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47D092-7EC1-161E-A8D5-ECC4B6205CAE}"/>
              </a:ext>
            </a:extLst>
          </p:cNvPr>
          <p:cNvCxnSpPr>
            <a:cxnSpLocks/>
          </p:cNvCxnSpPr>
          <p:nvPr/>
        </p:nvCxnSpPr>
        <p:spPr>
          <a:xfrm flipH="1" flipV="1">
            <a:off x="6765474" y="2166781"/>
            <a:ext cx="1636032" cy="805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864FFD-EE44-0336-7D2B-A28ABE4C9E5F}"/>
              </a:ext>
            </a:extLst>
          </p:cNvPr>
          <p:cNvCxnSpPr>
            <a:cxnSpLocks/>
          </p:cNvCxnSpPr>
          <p:nvPr/>
        </p:nvCxnSpPr>
        <p:spPr>
          <a:xfrm flipH="1" flipV="1">
            <a:off x="5923268" y="2880134"/>
            <a:ext cx="1627390" cy="1123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C25095-B1FC-EC22-7B5B-C602FBD68694}"/>
              </a:ext>
            </a:extLst>
          </p:cNvPr>
          <p:cNvCxnSpPr>
            <a:cxnSpLocks/>
          </p:cNvCxnSpPr>
          <p:nvPr/>
        </p:nvCxnSpPr>
        <p:spPr>
          <a:xfrm flipH="1" flipV="1">
            <a:off x="6533136" y="2683844"/>
            <a:ext cx="1625027" cy="1135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36B253-B962-EFD7-47EF-AC625F693710}"/>
              </a:ext>
            </a:extLst>
          </p:cNvPr>
          <p:cNvCxnSpPr>
            <a:cxnSpLocks/>
          </p:cNvCxnSpPr>
          <p:nvPr/>
        </p:nvCxnSpPr>
        <p:spPr>
          <a:xfrm flipH="1" flipV="1">
            <a:off x="7182935" y="2565864"/>
            <a:ext cx="1524311" cy="111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0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4696CA-1780-6572-FEA1-C9BEFDC9A61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1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0EA3B3-A8B7-D400-7F01-91CE97D11F9E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4B0668-E08B-0367-A144-B2BAF56712B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5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D0E639BF-895E-E046-3E17-E636688F1851}"/>
              </a:ext>
            </a:extLst>
          </p:cNvPr>
          <p:cNvSpPr/>
          <p:nvPr/>
        </p:nvSpPr>
        <p:spPr>
          <a:xfrm>
            <a:off x="7147950" y="4351889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1092524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1677288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-2280294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5514429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A26B79-C97C-0F1A-A6E1-CBE462C6B802}"/>
              </a:ext>
            </a:extLst>
          </p:cNvPr>
          <p:cNvGrpSpPr/>
          <p:nvPr/>
        </p:nvGrpSpPr>
        <p:grpSpPr>
          <a:xfrm>
            <a:off x="4244254" y="2204837"/>
            <a:ext cx="1901327" cy="1991387"/>
            <a:chOff x="3539404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4411710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3539404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4659512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4082092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3884054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4040495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4522835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4938535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5218481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2902375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2529661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2119103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3510057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3095963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2660242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3729189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4160649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3185798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>
            <a:off x="5217938" y="3309483"/>
            <a:ext cx="2053989" cy="1175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E9E99F-6903-BD86-0728-56BA192147A3}"/>
              </a:ext>
            </a:extLst>
          </p:cNvPr>
          <p:cNvSpPr/>
          <p:nvPr/>
        </p:nvSpPr>
        <p:spPr>
          <a:xfrm>
            <a:off x="6440297" y="41457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F48250-E8BB-8D5A-8730-485344D1EFD2}"/>
              </a:ext>
            </a:extLst>
          </p:cNvPr>
          <p:cNvSpPr/>
          <p:nvPr/>
        </p:nvSpPr>
        <p:spPr>
          <a:xfrm>
            <a:off x="7036825" y="38412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0B2636-D592-5E81-C303-C64B3EEDAB11}"/>
              </a:ext>
            </a:extLst>
          </p:cNvPr>
          <p:cNvSpPr/>
          <p:nvPr/>
        </p:nvSpPr>
        <p:spPr>
          <a:xfrm>
            <a:off x="7220066" y="48508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1153A9-CC6E-4D99-D64B-39DCEA8F4AF9}"/>
              </a:ext>
            </a:extLst>
          </p:cNvPr>
          <p:cNvSpPr/>
          <p:nvPr/>
        </p:nvSpPr>
        <p:spPr>
          <a:xfrm>
            <a:off x="7890742" y="48114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F31289-AB3C-AF84-E548-4B87DE318B63}"/>
              </a:ext>
            </a:extLst>
          </p:cNvPr>
          <p:cNvSpPr/>
          <p:nvPr/>
        </p:nvSpPr>
        <p:spPr>
          <a:xfrm>
            <a:off x="6651681" y="485921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18B915-1B65-D281-9CB6-EA42620AC4C6}"/>
              </a:ext>
            </a:extLst>
          </p:cNvPr>
          <p:cNvSpPr/>
          <p:nvPr/>
        </p:nvSpPr>
        <p:spPr>
          <a:xfrm>
            <a:off x="7779617" y="42407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05F3F1-BD10-E3E2-A41E-0482FED33636}"/>
              </a:ext>
            </a:extLst>
          </p:cNvPr>
          <p:cNvSpPr/>
          <p:nvPr/>
        </p:nvSpPr>
        <p:spPr>
          <a:xfrm>
            <a:off x="7611644" y="35979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63C5E5-81AA-B990-6843-8B2E5D8DA5A8}"/>
              </a:ext>
            </a:extLst>
          </p:cNvPr>
          <p:cNvSpPr/>
          <p:nvPr/>
        </p:nvSpPr>
        <p:spPr>
          <a:xfrm>
            <a:off x="6581608" y="450406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067528-7759-A259-0A0C-BC213243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3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0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7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910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389162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84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19621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1924050" y="35868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4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36512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003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8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309880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472347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426085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425039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31098D-850D-EF01-B0A6-5F65E20C36EF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V="1">
            <a:off x="22796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239D95-4DBB-D571-F5F2-4268B718DA13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H="1"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43896-026B-8462-B90F-B4B33B6FA076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>
          <a:xfrm flipH="1"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A2FBD-990C-6BE5-587F-FDF341710CAB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V="1">
            <a:off x="40068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F89196-9436-C606-1BC7-E04682E9EE6B}"/>
              </a:ext>
            </a:extLst>
          </p:cNvPr>
          <p:cNvCxnSpPr>
            <a:cxnSpLocks/>
            <a:stCxn id="25" idx="0"/>
            <a:endCxn id="20" idx="2"/>
          </p:cNvCxnSpPr>
          <p:nvPr/>
        </p:nvCxnSpPr>
        <p:spPr>
          <a:xfrm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7696AF-FB92-DD10-EBF9-8641D400B5D8}"/>
              </a:ext>
            </a:extLst>
          </p:cNvPr>
          <p:cNvCxnSpPr>
            <a:cxnSpLocks/>
            <a:stCxn id="27" idx="0"/>
            <a:endCxn id="20" idx="2"/>
          </p:cNvCxnSpPr>
          <p:nvPr/>
        </p:nvCxnSpPr>
        <p:spPr>
          <a:xfrm flipH="1"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1A7B3C-81FA-80F0-B6F7-754599B7535C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>
          <a:xfrm flipV="1">
            <a:off x="57340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944B10-2FFD-2F93-AC0D-2F535D1F02CD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>
          <a:xfrm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D39460-10E6-5562-D2A7-A687C4CB51C5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2408892-7FB5-65C5-B522-88F726C70071}"/>
              </a:ext>
            </a:extLst>
          </p:cNvPr>
          <p:cNvSpPr txBox="1"/>
          <p:nvPr/>
        </p:nvSpPr>
        <p:spPr>
          <a:xfrm>
            <a:off x="194911" y="1202881"/>
            <a:ext cx="80664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9 Modes for a pair of phase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PVT variation and mismatch, the constellation of the 9 modes are slightly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Provide fine tune to the constellation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the random nature of this variation, this effect cannot be learned.</a:t>
            </a:r>
          </a:p>
        </p:txBody>
      </p:sp>
    </p:spTree>
    <p:extLst>
      <p:ext uri="{BB962C8B-B14F-4D97-AF65-F5344CB8AC3E}">
        <p14:creationId xmlns:p14="http://schemas.microsoft.com/office/powerpoint/2010/main" val="409599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87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0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DE7B2B-B75E-39BE-0E64-AFE477FACEB1}"/>
              </a:ext>
            </a:extLst>
          </p:cNvPr>
          <p:cNvSpPr/>
          <p:nvPr/>
        </p:nvSpPr>
        <p:spPr>
          <a:xfrm>
            <a:off x="7688413" y="3039486"/>
            <a:ext cx="140013" cy="140013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886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3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87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43594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46936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50623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54120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56777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59658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62402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65716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68149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70953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73610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40809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75868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77627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79712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2453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4627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43594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46936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50623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54120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56777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59658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62402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65716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68149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70953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73610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40809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75868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77627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79712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2453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4627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43594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46936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50623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54120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56777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59658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62402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65716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68149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70953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73610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40809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75868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77627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79712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2453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4627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43594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46936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50623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54120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56777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59658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62402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65716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68149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70953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73610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40809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75868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77627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79712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2453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4627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43594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47451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50601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54120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56777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59658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62402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65716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68149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70953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73610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40809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75868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77627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79712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2453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4627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43594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46936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50675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54120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56777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59658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62402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65642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68149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70953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73610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40809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75868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77627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79712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2453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4627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43594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46936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50341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54120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56777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59658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62402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65716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68149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70953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73610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40809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75868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77627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79712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2453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4627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43594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46936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50623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54120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56777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59658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62402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65716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68149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70953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73610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40809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75868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77627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79712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2453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4627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43594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46936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50994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54120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56777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59658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62402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65716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68149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70953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73610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40809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75868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77627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79712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2453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4627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43594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46936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50623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54120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56777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59658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62402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65716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68149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70953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73610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40809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75868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77627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79712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2453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4627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46936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54120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59658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62402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68149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70953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73610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40809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77627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79712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2453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45075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FD82B-662E-1085-AC70-F57262EAC527}"/>
              </a:ext>
            </a:extLst>
          </p:cNvPr>
          <p:cNvSpPr txBox="1"/>
          <p:nvPr/>
        </p:nvSpPr>
        <p:spPr>
          <a:xfrm>
            <a:off x="140750" y="1313607"/>
            <a:ext cx="36432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Need bi-directional relationship from DUT settings to the measurement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DUT response need to be predictable, and the measurement results need to be near the ideal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4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87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Repeat </a:t>
            </a:r>
            <a:r>
              <a:rPr lang="en-US" sz="1100" b="1" dirty="0">
                <a:latin typeface="Open Sans" panose="020B0606030504020204" pitchFamily="34" charset="0"/>
              </a:rPr>
              <a:t>2</a:t>
            </a:r>
            <a:r>
              <a:rPr lang="en-US" sz="1100" dirty="0">
                <a:latin typeface="Open Sans" panose="020B0606030504020204" pitchFamily="34" charset="0"/>
              </a:rPr>
              <a:t> until all ideal points on this gain circle are calibrated.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63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BDBFC-89F8-CEF2-4D9A-43BA8A762854}"/>
              </a:ext>
            </a:extLst>
          </p:cNvPr>
          <p:cNvSpPr txBox="1"/>
          <p:nvPr/>
        </p:nvSpPr>
        <p:spPr>
          <a:xfrm>
            <a:off x="194912" y="1238344"/>
            <a:ext cx="399165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</a:rPr>
              <a:t>Remarks:</a:t>
            </a:r>
          </a:p>
          <a:p>
            <a:endParaRPr lang="en-US" sz="18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Progressive measurement is repeated for every needed constant gain circle.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The step of phase offset compensation should be done after DC offset compensation and vector length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All measurement results in the search area are saved so that there is no need for repetitive measurement when accessed again.</a:t>
            </a:r>
          </a:p>
        </p:txBody>
      </p:sp>
    </p:spTree>
    <p:extLst>
      <p:ext uri="{BB962C8B-B14F-4D97-AF65-F5344CB8AC3E}">
        <p14:creationId xmlns:p14="http://schemas.microsoft.com/office/powerpoint/2010/main" val="141119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652D1-C7D1-51E5-CA88-BDB0C918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D89E93-BE57-A256-F45D-5244E1DD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53" y="3001159"/>
            <a:ext cx="7838093" cy="855681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Accelerated Measurement Prediction</a:t>
            </a:r>
          </a:p>
        </p:txBody>
      </p:sp>
    </p:spTree>
    <p:extLst>
      <p:ext uri="{BB962C8B-B14F-4D97-AF65-F5344CB8AC3E}">
        <p14:creationId xmlns:p14="http://schemas.microsoft.com/office/powerpoint/2010/main" val="123422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36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89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14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01302A-BD7C-D4E0-8A45-2ECBFE874440}"/>
              </a:ext>
            </a:extLst>
          </p:cNvPr>
          <p:cNvCxnSpPr>
            <a:cxnSpLocks/>
          </p:cNvCxnSpPr>
          <p:nvPr/>
        </p:nvCxnSpPr>
        <p:spPr>
          <a:xfrm>
            <a:off x="8158946" y="3378723"/>
            <a:ext cx="514866" cy="3037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C96CDC-E8D1-D506-17F8-8CE9F75365B1}"/>
              </a:ext>
            </a:extLst>
          </p:cNvPr>
          <p:cNvSpPr txBox="1"/>
          <p:nvPr/>
        </p:nvSpPr>
        <p:spPr>
          <a:xfrm rot="1803757">
            <a:off x="8173188" y="3270943"/>
            <a:ext cx="838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</a:t>
            </a:r>
            <a:endParaRPr lang="en-CA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147512" y="293297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6646644" y="2440385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6124764" y="200270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6646644" y="10078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7371614" y="147366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6386684" y="151222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5255698" y="1885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5536821" y="14031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5838361" y="886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5854340" y="23810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6517836" y="13350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6181450" y="1819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6316463" y="284951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6726878" y="245952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D0D3AE-1C28-F5BD-BECA-1601034701AD}"/>
              </a:ext>
            </a:extLst>
          </p:cNvPr>
          <p:cNvSpPr/>
          <p:nvPr/>
        </p:nvSpPr>
        <p:spPr>
          <a:xfrm>
            <a:off x="7257912" y="20415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21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8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2582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6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2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56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7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7BA9FD-786A-895E-591E-6DD4FD3D8027}"/>
              </a:ext>
            </a:extLst>
          </p:cNvPr>
          <p:cNvSpPr/>
          <p:nvPr/>
        </p:nvSpPr>
        <p:spPr>
          <a:xfrm>
            <a:off x="585713" y="369930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AC5AE9-EA4C-EC85-F21C-442DFF822777}"/>
              </a:ext>
            </a:extLst>
          </p:cNvPr>
          <p:cNvSpPr/>
          <p:nvPr/>
        </p:nvSpPr>
        <p:spPr>
          <a:xfrm>
            <a:off x="474588" y="306837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BEF585-2A7E-E9C8-5AD0-462E9D35E376}"/>
              </a:ext>
            </a:extLst>
          </p:cNvPr>
          <p:cNvGrpSpPr/>
          <p:nvPr/>
        </p:nvGrpSpPr>
        <p:grpSpPr>
          <a:xfrm>
            <a:off x="474588" y="646880"/>
            <a:ext cx="7751326" cy="3274675"/>
            <a:chOff x="474588" y="646880"/>
            <a:chExt cx="7751326" cy="327467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8003664" y="2166638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BE7E77-D725-FE91-4F78-B1970A7569CC}"/>
                </a:ext>
              </a:extLst>
            </p:cNvPr>
            <p:cNvSpPr/>
            <p:nvPr/>
          </p:nvSpPr>
          <p:spPr>
            <a:xfrm>
              <a:off x="6994654" y="1955544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F07D4BE-487E-859D-D94F-00B35ECD45F6}"/>
                </a:ext>
              </a:extLst>
            </p:cNvPr>
            <p:cNvSpPr/>
            <p:nvPr/>
          </p:nvSpPr>
          <p:spPr>
            <a:xfrm>
              <a:off x="5620388" y="118216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4C92C7-299B-0A98-B3F9-8033DF54E877}"/>
                </a:ext>
              </a:extLst>
            </p:cNvPr>
            <p:cNvSpPr/>
            <p:nvPr/>
          </p:nvSpPr>
          <p:spPr>
            <a:xfrm>
              <a:off x="6651114" y="118216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FF5F60-7BCC-1058-5D77-664F62C02190}"/>
                </a:ext>
              </a:extLst>
            </p:cNvPr>
            <p:cNvSpPr/>
            <p:nvPr/>
          </p:nvSpPr>
          <p:spPr>
            <a:xfrm>
              <a:off x="3910475" y="9599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379626-BFD3-B3CF-E9E8-58EBAAD9D6CB}"/>
                </a:ext>
              </a:extLst>
            </p:cNvPr>
            <p:cNvSpPr/>
            <p:nvPr/>
          </p:nvSpPr>
          <p:spPr>
            <a:xfrm>
              <a:off x="4661788" y="64688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9D4FBC-0E4B-BE3F-14B5-6925488CEFC6}"/>
                </a:ext>
              </a:extLst>
            </p:cNvPr>
            <p:cNvSpPr/>
            <p:nvPr/>
          </p:nvSpPr>
          <p:spPr>
            <a:xfrm>
              <a:off x="2378197" y="14577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045794-A610-E081-D57E-7C98824AF062}"/>
                </a:ext>
              </a:extLst>
            </p:cNvPr>
            <p:cNvSpPr/>
            <p:nvPr/>
          </p:nvSpPr>
          <p:spPr>
            <a:xfrm>
              <a:off x="2953638" y="86913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6D0F67-0D9C-566D-D7DC-CD569E82A784}"/>
                </a:ext>
              </a:extLst>
            </p:cNvPr>
            <p:cNvSpPr/>
            <p:nvPr/>
          </p:nvSpPr>
          <p:spPr>
            <a:xfrm>
              <a:off x="1266947" y="24483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BCF462-3A20-4052-D36B-94055C6EB09C}"/>
                </a:ext>
              </a:extLst>
            </p:cNvPr>
            <p:cNvSpPr/>
            <p:nvPr/>
          </p:nvSpPr>
          <p:spPr>
            <a:xfrm>
              <a:off x="1485090" y="170518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7BA9FD-786A-895E-591E-6DD4FD3D8027}"/>
                </a:ext>
              </a:extLst>
            </p:cNvPr>
            <p:cNvSpPr/>
            <p:nvPr/>
          </p:nvSpPr>
          <p:spPr>
            <a:xfrm>
              <a:off x="585713" y="369930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AC5AE9-EA4C-EC85-F21C-442DFF822777}"/>
                </a:ext>
              </a:extLst>
            </p:cNvPr>
            <p:cNvSpPr/>
            <p:nvPr/>
          </p:nvSpPr>
          <p:spPr>
            <a:xfrm>
              <a:off x="474588" y="3068374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D28B22-53EB-998E-9713-D5440709E2FB}"/>
              </a:ext>
            </a:extLst>
          </p:cNvPr>
          <p:cNvCxnSpPr>
            <a:cxnSpLocks/>
          </p:cNvCxnSpPr>
          <p:nvPr/>
        </p:nvCxnSpPr>
        <p:spPr>
          <a:xfrm flipH="1" flipV="1">
            <a:off x="606329" y="3330333"/>
            <a:ext cx="49287" cy="325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2FC31A-38B4-20D8-3BE4-45D7206486C1}"/>
              </a:ext>
            </a:extLst>
          </p:cNvPr>
          <p:cNvCxnSpPr>
            <a:cxnSpLocks/>
          </p:cNvCxnSpPr>
          <p:nvPr/>
        </p:nvCxnSpPr>
        <p:spPr>
          <a:xfrm flipV="1">
            <a:off x="1426500" y="1959813"/>
            <a:ext cx="117180" cy="450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1DB660-D667-8CFB-DF79-FB0DBE34D03B}"/>
              </a:ext>
            </a:extLst>
          </p:cNvPr>
          <p:cNvCxnSpPr>
            <a:cxnSpLocks/>
          </p:cNvCxnSpPr>
          <p:nvPr/>
        </p:nvCxnSpPr>
        <p:spPr>
          <a:xfrm flipV="1">
            <a:off x="2579448" y="1065596"/>
            <a:ext cx="367859" cy="383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F3667F-C9AC-0C0B-65ED-DCBE08DD1774}"/>
              </a:ext>
            </a:extLst>
          </p:cNvPr>
          <p:cNvCxnSpPr>
            <a:cxnSpLocks/>
          </p:cNvCxnSpPr>
          <p:nvPr/>
        </p:nvCxnSpPr>
        <p:spPr>
          <a:xfrm flipV="1">
            <a:off x="4160482" y="790030"/>
            <a:ext cx="501306" cy="176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70D4F3-A776-1018-A6FD-A23CF393AE50}"/>
              </a:ext>
            </a:extLst>
          </p:cNvPr>
          <p:cNvCxnSpPr>
            <a:cxnSpLocks/>
          </p:cNvCxnSpPr>
          <p:nvPr/>
        </p:nvCxnSpPr>
        <p:spPr>
          <a:xfrm>
            <a:off x="5886426" y="1281163"/>
            <a:ext cx="721031" cy="6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775B7-101D-E9E8-F37C-AEF045679B4B}"/>
              </a:ext>
            </a:extLst>
          </p:cNvPr>
          <p:cNvCxnSpPr>
            <a:cxnSpLocks/>
          </p:cNvCxnSpPr>
          <p:nvPr/>
        </p:nvCxnSpPr>
        <p:spPr>
          <a:xfrm>
            <a:off x="7249768" y="2066669"/>
            <a:ext cx="724826" cy="202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18ED90-9E64-9673-79A9-5C4A56F20588}"/>
              </a:ext>
            </a:extLst>
          </p:cNvPr>
          <p:cNvCxnSpPr>
            <a:cxnSpLocks/>
          </p:cNvCxnSpPr>
          <p:nvPr/>
        </p:nvCxnSpPr>
        <p:spPr>
          <a:xfrm>
            <a:off x="8164056" y="3349995"/>
            <a:ext cx="550100" cy="34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2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D2BB813-A4DE-D8BE-10BD-E6952348C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58"/>
          <a:stretch/>
        </p:blipFill>
        <p:spPr>
          <a:xfrm>
            <a:off x="58824" y="1006990"/>
            <a:ext cx="9067801" cy="528852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3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370840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322980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8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AF515-F136-B12D-1C0F-09B3B8752B8F}"/>
              </a:ext>
            </a:extLst>
          </p:cNvPr>
          <p:cNvSpPr/>
          <p:nvPr/>
        </p:nvSpPr>
        <p:spPr>
          <a:xfrm rot="1732725">
            <a:off x="7762294" y="331801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1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5529263" y="2952750"/>
            <a:ext cx="999506" cy="6572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952750"/>
            <a:ext cx="960438" cy="736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77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1537061">
            <a:off x="7220822" y="3524471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8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931477">
            <a:off x="6914365" y="296168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511678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511678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509710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485857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522605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474745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AA5A3-A067-9111-E5FF-4DFA3D8EA376}"/>
              </a:ext>
            </a:extLst>
          </p:cNvPr>
          <p:cNvSpPr txBox="1"/>
          <p:nvPr/>
        </p:nvSpPr>
        <p:spPr>
          <a:xfrm>
            <a:off x="194912" y="1291426"/>
            <a:ext cx="78314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Progressive training per gain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replaces the normal routine after making 5 correct prediction in a row.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When the network is not validated, a new targeting point is fed to the neural network for testing before it is used for training so that the testing data has not been trained by the network.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prediction is verified by doing the 9 mode measurements and judge if the closet point is close enough (by previous standard).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If Neural Network prediction is checked to be inaccurate, the current targeting point is calibrated using the normal routine and the neural network restart training.</a:t>
            </a:r>
          </a:p>
        </p:txBody>
      </p:sp>
    </p:spTree>
    <p:extLst>
      <p:ext uri="{BB962C8B-B14F-4D97-AF65-F5344CB8AC3E}">
        <p14:creationId xmlns:p14="http://schemas.microsoft.com/office/powerpoint/2010/main" val="307242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B0DE1-1F19-DC90-6482-AD2DE9A2D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2AF58-EC82-3186-14D8-F4EC1DEC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73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DF6F62-39A5-2DC7-E65F-6AFE71356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942564"/>
              </p:ext>
            </p:extLst>
          </p:nvPr>
        </p:nvGraphicFramePr>
        <p:xfrm>
          <a:off x="418356" y="0"/>
          <a:ext cx="830728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3925550" imgH="11496390" progId="Acrobat.Document.DC">
                  <p:embed/>
                </p:oleObj>
              </mc:Choice>
              <mc:Fallback>
                <p:oleObj name="Acrobat Document" r:id="rId2" imgW="13925550" imgH="114963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8356" y="0"/>
                        <a:ext cx="830728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176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Thank you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00059-E4DE-30E8-C705-C9CB86EF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/>
          <a:p>
            <a:r>
              <a:rPr lang="en-US" dirty="0"/>
              <a:t>2023-06-22</a:t>
            </a:r>
          </a:p>
        </p:txBody>
      </p:sp>
    </p:spTree>
    <p:extLst>
      <p:ext uri="{BB962C8B-B14F-4D97-AF65-F5344CB8AC3E}">
        <p14:creationId xmlns:p14="http://schemas.microsoft.com/office/powerpoint/2010/main" val="1424656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1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39282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926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9" name="Picture 8" descr="A graph of a diagram&#10;&#10;Description automatically generated">
            <a:extLst>
              <a:ext uri="{FF2B5EF4-FFF2-40B4-BE49-F238E27FC236}">
                <a16:creationId xmlns:a16="http://schemas.microsoft.com/office/drawing/2014/main" id="{0BB02236-2E3D-B3CE-6B00-CE751422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91" y="1022764"/>
            <a:ext cx="4974618" cy="4812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4E03C-6B9C-775F-BCB8-515048B7F9D5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Calibration Result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11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B96C5-ED2A-2CE9-EEBD-DA973F8A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67" y="995882"/>
            <a:ext cx="5007665" cy="4866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F146B-90B4-CC47-2B07-70C95C62E54E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Method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778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7DC99-82AF-783B-3583-36B53AE0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" y="1851748"/>
            <a:ext cx="3919956" cy="363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32657D-C5DD-AACC-8A4D-A97C0DE4B0E3}"/>
              </a:ext>
            </a:extLst>
          </p:cNvPr>
          <p:cNvSpPr/>
          <p:nvPr/>
        </p:nvSpPr>
        <p:spPr>
          <a:xfrm>
            <a:off x="4184675" y="3385454"/>
            <a:ext cx="529772" cy="56605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9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5276850" y="2228850"/>
            <a:ext cx="947738" cy="561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790825"/>
            <a:ext cx="708025" cy="898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349330" y="1469855"/>
            <a:ext cx="4438989" cy="443898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264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B3432-C9AE-7B11-AF4B-91DD8107C48D}"/>
              </a:ext>
            </a:extLst>
          </p:cNvPr>
          <p:cNvSpPr txBox="1"/>
          <p:nvPr/>
        </p:nvSpPr>
        <p:spPr>
          <a:xfrm>
            <a:off x="279400" y="1756817"/>
            <a:ext cx="403058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the measurement points to go to unexpected locations.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measurement dead zones.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Distortion gets weaker as the gain circle radius increases.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Expect to see RMS errors gets better for larger gain circles. (Verified)</a:t>
            </a:r>
          </a:p>
        </p:txBody>
      </p:sp>
    </p:spTree>
    <p:extLst>
      <p:ext uri="{BB962C8B-B14F-4D97-AF65-F5344CB8AC3E}">
        <p14:creationId xmlns:p14="http://schemas.microsoft.com/office/powerpoint/2010/main" val="34601504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88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79061-B960-D831-6EF7-48285D772141}"/>
              </a:ext>
            </a:extLst>
          </p:cNvPr>
          <p:cNvSpPr txBox="1"/>
          <p:nvPr/>
        </p:nvSpPr>
        <p:spPr>
          <a:xfrm>
            <a:off x="279400" y="1350417"/>
            <a:ext cx="6997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Decrease the gain and phase steps in the search kernel (to below the theoretical resolutions).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Use absolute value instead of dB for gain resolution.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Implement adaptive gain resolution (observe no improvement).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For each ideal point, search for the two inverse kinematic solutions which doubles the number of measurements.</a:t>
            </a:r>
          </a:p>
        </p:txBody>
      </p:sp>
    </p:spTree>
    <p:extLst>
      <p:ext uri="{BB962C8B-B14F-4D97-AF65-F5344CB8AC3E}">
        <p14:creationId xmlns:p14="http://schemas.microsoft.com/office/powerpoint/2010/main" val="3889110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11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B7305-6386-9A31-B547-8FD31585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88" y="1200837"/>
            <a:ext cx="5785223" cy="47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59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Crossing the sea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493DB-DEF0-2B72-3D8E-1A5DEDAE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35" y="1765996"/>
            <a:ext cx="4835765" cy="3326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41DF0-9F0D-607D-8DCD-021B0D8145D1}"/>
              </a:ext>
            </a:extLst>
          </p:cNvPr>
          <p:cNvSpPr txBox="1"/>
          <p:nvPr/>
        </p:nvSpPr>
        <p:spPr>
          <a:xfrm>
            <a:off x="279400" y="1671935"/>
            <a:ext cx="34226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Adaptively increase the search area kernel size if the program is stuck on calibrating an ideal point for too long.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Filter the measurement results and remove outliers for kernel validation.</a:t>
            </a:r>
          </a:p>
        </p:txBody>
      </p:sp>
    </p:spTree>
    <p:extLst>
      <p:ext uri="{BB962C8B-B14F-4D97-AF65-F5344CB8AC3E}">
        <p14:creationId xmlns:p14="http://schemas.microsoft.com/office/powerpoint/2010/main" val="2151273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2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14311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0ECE1-F535-1D2C-4598-8DE0C3C3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 descr="A colorful square with a number of lines&#10;&#10;Description automatically generated">
            <a:extLst>
              <a:ext uri="{FF2B5EF4-FFF2-40B4-BE49-F238E27FC236}">
                <a16:creationId xmlns:a16="http://schemas.microsoft.com/office/drawing/2014/main" id="{49F09D9C-1E55-EDE1-ADB9-460D96B0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214541"/>
            <a:ext cx="4644724" cy="4428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3CF658-5D6C-D215-5AB9-723C4E143EE5}"/>
              </a:ext>
            </a:extLst>
          </p:cNvPr>
          <p:cNvSpPr txBox="1"/>
          <p:nvPr/>
        </p:nvSpPr>
        <p:spPr>
          <a:xfrm>
            <a:off x="215900" y="380484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Calibration for individual gain and phase control chain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28007-C965-4019-8E0B-CC479AAFB573}"/>
              </a:ext>
            </a:extLst>
          </p:cNvPr>
          <p:cNvSpPr txBox="1"/>
          <p:nvPr/>
        </p:nvSpPr>
        <p:spPr>
          <a:xfrm>
            <a:off x="215900" y="1176635"/>
            <a:ext cx="34607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8-bit VGA and 8-bit phase shifter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256*256 = 65536 points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Phase corrected to reference the phase of “0” phase setting for each gain settings.</a:t>
            </a:r>
          </a:p>
        </p:txBody>
      </p:sp>
    </p:spTree>
    <p:extLst>
      <p:ext uri="{BB962C8B-B14F-4D97-AF65-F5344CB8AC3E}">
        <p14:creationId xmlns:p14="http://schemas.microsoft.com/office/powerpoint/2010/main" val="37340797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E8F87-51C2-B529-303C-FC52018D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 descr="A colorful hexagon with numbers&#10;&#10;Description automatically generated">
            <a:extLst>
              <a:ext uri="{FF2B5EF4-FFF2-40B4-BE49-F238E27FC236}">
                <a16:creationId xmlns:a16="http://schemas.microsoft.com/office/drawing/2014/main" id="{9DB0C2B0-FD81-FF05-ACD0-17E1D292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50" y="1479550"/>
            <a:ext cx="4741350" cy="4081346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24416FF1-6ABF-F353-96E2-E3116C67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4" y="2779327"/>
            <a:ext cx="3742094" cy="2781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E7B36B-BB83-992C-1577-CC8DEE8A0AD4}"/>
              </a:ext>
            </a:extLst>
          </p:cNvPr>
          <p:cNvSpPr txBox="1"/>
          <p:nvPr/>
        </p:nvSpPr>
        <p:spPr>
          <a:xfrm>
            <a:off x="182207" y="371798"/>
            <a:ext cx="6142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Profile Characterization</a:t>
            </a:r>
            <a:endParaRPr lang="en-CA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F8E9D-163C-767B-18E3-003549836ED0}"/>
              </a:ext>
            </a:extLst>
          </p:cNvPr>
          <p:cNvSpPr txBox="1"/>
          <p:nvPr/>
        </p:nvSpPr>
        <p:spPr>
          <a:xfrm>
            <a:off x="215900" y="1176635"/>
            <a:ext cx="346075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For better initial guess of the gain index for a targeting gain.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Gain profile is scaled by the max gain ratio in the targeting phase direction.</a:t>
            </a:r>
          </a:p>
        </p:txBody>
      </p:sp>
    </p:spTree>
    <p:extLst>
      <p:ext uri="{BB962C8B-B14F-4D97-AF65-F5344CB8AC3E}">
        <p14:creationId xmlns:p14="http://schemas.microsoft.com/office/powerpoint/2010/main" val="26617550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1F481-A809-4B0C-A1CA-47B905B7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89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31505"/>
              </p:ext>
            </p:extLst>
          </p:nvPr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3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4568825" y="2776538"/>
            <a:ext cx="384175" cy="912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4953000" y="2776538"/>
            <a:ext cx="804863" cy="566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342240" y="2456414"/>
            <a:ext cx="2465872" cy="2465872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4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90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075555"/>
              </p:ext>
            </p:extLst>
          </p:nvPr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975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79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/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1100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5DF3C-5AA8-1AAE-4414-4EEAB6C9DA60}"/>
              </a:ext>
            </a:extLst>
          </p:cNvPr>
          <p:cNvSpPr txBox="1"/>
          <p:nvPr/>
        </p:nvSpPr>
        <p:spPr>
          <a:xfrm>
            <a:off x="260350" y="1118579"/>
            <a:ext cx="3460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Traditional: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65536 points measured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146.3 measurement per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F8734-4385-0026-CC33-9663D0829B71}"/>
              </a:ext>
            </a:extLst>
          </p:cNvPr>
          <p:cNvSpPr txBox="1"/>
          <p:nvPr/>
        </p:nvSpPr>
        <p:spPr>
          <a:xfrm>
            <a:off x="260349" y="2316007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5593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12.5 measurement per point   (11.9 excluding the pre-characterization)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B2AB3-82F0-9E8B-E8F3-2DF6034B80AA}"/>
              </a:ext>
            </a:extLst>
          </p:cNvPr>
          <p:cNvSpPr txBox="1"/>
          <p:nvPr/>
        </p:nvSpPr>
        <p:spPr>
          <a:xfrm>
            <a:off x="260349" y="3513435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1170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2.6 measurement per point   (2 excluding the pre-characterization)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7913F-091E-C9D0-9376-67B4D002AFA1}"/>
              </a:ext>
            </a:extLst>
          </p:cNvPr>
          <p:cNvSpPr txBox="1"/>
          <p:nvPr/>
        </p:nvSpPr>
        <p:spPr>
          <a:xfrm>
            <a:off x="260349" y="4710863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Machine Learning + 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783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1.75 measurement per point   (1.13 excluding the pre-characterization)</a:t>
            </a:r>
          </a:p>
        </p:txBody>
      </p:sp>
    </p:spTree>
    <p:extLst>
      <p:ext uri="{BB962C8B-B14F-4D97-AF65-F5344CB8AC3E}">
        <p14:creationId xmlns:p14="http://schemas.microsoft.com/office/powerpoint/2010/main" val="29096991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Single-Point Optimization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67D2-DD40-0E06-8230-D3067C1223C9}"/>
              </a:ext>
            </a:extLst>
          </p:cNvPr>
          <p:cNvSpPr txBox="1"/>
          <p:nvPr/>
        </p:nvSpPr>
        <p:spPr>
          <a:xfrm>
            <a:off x="260348" y="1256464"/>
            <a:ext cx="81009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For well-behaved variable-gain phase shifter and relaxed RMSE requirement, single-point optimization method often arrive to an acceptable point in less step than the measurement needed for a kernel search.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If optimization cannot find an acceptable point within certain steps, then the kernel search activates.</a:t>
            </a:r>
          </a:p>
        </p:txBody>
      </p:sp>
    </p:spTree>
    <p:extLst>
      <p:ext uri="{BB962C8B-B14F-4D97-AF65-F5344CB8AC3E}">
        <p14:creationId xmlns:p14="http://schemas.microsoft.com/office/powerpoint/2010/main" val="1584054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for accurate first guess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67D2-DD40-0E06-8230-D3067C1223C9}"/>
              </a:ext>
            </a:extLst>
          </p:cNvPr>
          <p:cNvSpPr txBox="1"/>
          <p:nvPr/>
        </p:nvSpPr>
        <p:spPr>
          <a:xfrm>
            <a:off x="260348" y="1256464"/>
            <a:ext cx="81009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A baseline model is trained with a vast amount of measurement data of a single PS type.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Normalized gain and phase-corrected and normalized phase.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Gain from 0 to 1. Phase from 0 to 1.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The baseline model continue to incrementally train using the new measurement data for adaption.</a:t>
            </a:r>
          </a:p>
        </p:txBody>
      </p:sp>
    </p:spTree>
    <p:extLst>
      <p:ext uri="{BB962C8B-B14F-4D97-AF65-F5344CB8AC3E}">
        <p14:creationId xmlns:p14="http://schemas.microsoft.com/office/powerpoint/2010/main" val="38102851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2023-07-27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3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2008514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548B7-1131-D60B-A59E-77A053B3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71" y="1196975"/>
            <a:ext cx="4789966" cy="44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Two 6-bit VGA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64*64 = 4096 points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Constellation not rotated in consideration of constellation rotation mismatch in array level calibration.</a:t>
            </a:r>
          </a:p>
        </p:txBody>
      </p:sp>
    </p:spTree>
    <p:extLst>
      <p:ext uri="{BB962C8B-B14F-4D97-AF65-F5344CB8AC3E}">
        <p14:creationId xmlns:p14="http://schemas.microsoft.com/office/powerpoint/2010/main" val="1277310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5DF3C-5AA8-1AAE-4414-4EEAB6C9DA60}"/>
              </a:ext>
            </a:extLst>
          </p:cNvPr>
          <p:cNvSpPr txBox="1"/>
          <p:nvPr/>
        </p:nvSpPr>
        <p:spPr>
          <a:xfrm>
            <a:off x="260350" y="1118579"/>
            <a:ext cx="3460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Traditional: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65536 points measured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146.3 measurement per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F8734-4385-0026-CC33-9663D0829B71}"/>
              </a:ext>
            </a:extLst>
          </p:cNvPr>
          <p:cNvSpPr txBox="1"/>
          <p:nvPr/>
        </p:nvSpPr>
        <p:spPr>
          <a:xfrm>
            <a:off x="260349" y="2316007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5593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12.5 measurement per point   (11.9 excluding the pre-characterization)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B2AB3-82F0-9E8B-E8F3-2DF6034B80AA}"/>
              </a:ext>
            </a:extLst>
          </p:cNvPr>
          <p:cNvSpPr txBox="1"/>
          <p:nvPr/>
        </p:nvSpPr>
        <p:spPr>
          <a:xfrm>
            <a:off x="260349" y="3513435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1170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2.6 measurement per point   (2 excluding the pre-characterization)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7913F-091E-C9D0-9376-67B4D002AFA1}"/>
              </a:ext>
            </a:extLst>
          </p:cNvPr>
          <p:cNvSpPr txBox="1"/>
          <p:nvPr/>
        </p:nvSpPr>
        <p:spPr>
          <a:xfrm>
            <a:off x="260349" y="4710863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Machine Learning + 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783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1.75 measurement per point   (1.13 excluding the pre-characterization)</a:t>
            </a:r>
          </a:p>
        </p:txBody>
      </p:sp>
    </p:spTree>
    <p:extLst>
      <p:ext uri="{BB962C8B-B14F-4D97-AF65-F5344CB8AC3E}">
        <p14:creationId xmlns:p14="http://schemas.microsoft.com/office/powerpoint/2010/main" val="11453560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BE803-7DFE-6C2C-A658-2824E7279701}"/>
              </a:ext>
            </a:extLst>
          </p:cNvPr>
          <p:cNvSpPr txBox="1"/>
          <p:nvPr/>
        </p:nvSpPr>
        <p:spPr>
          <a:xfrm>
            <a:off x="1143000" y="3056235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Open Sans" panose="020B0606030504020204" pitchFamily="34" charset="0"/>
              </a:rPr>
              <a:t>1.75            1.13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EEC08-BD57-22BA-331A-CEB81BAF95FB}"/>
              </a:ext>
            </a:extLst>
          </p:cNvPr>
          <p:cNvSpPr txBox="1"/>
          <p:nvPr/>
        </p:nvSpPr>
        <p:spPr>
          <a:xfrm>
            <a:off x="1657350" y="3979565"/>
            <a:ext cx="725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Total                           Excluding Pre-characterization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2535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E4A2BACE12A747B2DA55C5EC1FAFDE" ma:contentTypeVersion="2" ma:contentTypeDescription="Create a new document." ma:contentTypeScope="" ma:versionID="c524b0ddf370ff32b2bc58dfc160bada">
  <xsd:schema xmlns:xsd="http://www.w3.org/2001/XMLSchema" xmlns:xs="http://www.w3.org/2001/XMLSchema" xmlns:p="http://schemas.microsoft.com/office/2006/metadata/properties" xmlns:ns2="5c12949e-1247-4829-b416-ce87d1ccd76e" targetNamespace="http://schemas.microsoft.com/office/2006/metadata/properties" ma:root="true" ma:fieldsID="b21e7f3b310d4561aa15a9bb4055d326" ns2:_="">
    <xsd:import namespace="5c12949e-1247-4829-b416-ce87d1ccd7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2949e-1247-4829-b416-ce87d1ccd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EB949F-2EAE-4A0F-91B2-F482364FA5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D7DC69-EAE9-46A7-A223-5279C5A5422A}">
  <ds:schemaRefs>
    <ds:schemaRef ds:uri="5c12949e-1247-4829-b416-ce87d1ccd7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C80DF8-47EB-4D85-9C1E-1DE0A371A277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5c12949e-1247-4829-b416-ce87d1ccd76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82747</TotalTime>
  <Words>15663</Words>
  <Application>Microsoft Office PowerPoint</Application>
  <PresentationFormat>On-screen Show (4:3)</PresentationFormat>
  <Paragraphs>2506</Paragraphs>
  <Slides>327</Slides>
  <Notes>8</Notes>
  <HiddenSlides>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327</vt:i4>
      </vt:variant>
    </vt:vector>
  </HeadingPairs>
  <TitlesOfParts>
    <vt:vector size="341" baseType="lpstr">
      <vt:lpstr>Courier Std</vt:lpstr>
      <vt:lpstr>DengXian</vt:lpstr>
      <vt:lpstr>Abadi Extra Light</vt:lpstr>
      <vt:lpstr>Arial</vt:lpstr>
      <vt:lpstr>Calibri</vt:lpstr>
      <vt:lpstr>Cambria Math</vt:lpstr>
      <vt:lpstr>Georgia</vt:lpstr>
      <vt:lpstr>Impact</vt:lpstr>
      <vt:lpstr>Open Sans</vt:lpstr>
      <vt:lpstr>Verdana</vt:lpstr>
      <vt:lpstr>Wingdings</vt:lpstr>
      <vt:lpstr>UofWaterloo_WhiteBkgrd</vt:lpstr>
      <vt:lpstr>UofWaterloo_WhiteBkgrd</vt:lpstr>
      <vt:lpstr>Acrobat Document</vt:lpstr>
      <vt:lpstr>An Adaptive Calibration Algorithm Using Progressive Measurement and Accelerated Measurement Prediction</vt:lpstr>
      <vt:lpstr>Traditional Method</vt:lpstr>
      <vt:lpstr>Adaptive Measurements</vt:lpstr>
      <vt:lpstr>Adaptive Measurements</vt:lpstr>
      <vt:lpstr>Adaptive Measurements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RFVM</vt:lpstr>
      <vt:lpstr>Adaptive Measurements</vt:lpstr>
      <vt:lpstr>Adaptive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RTPS Phase Switching Modes</vt:lpstr>
      <vt:lpstr>RTPS Phase Switching Modes</vt:lpstr>
      <vt:lpstr>RTPS Phase Switching Modes</vt:lpstr>
      <vt:lpstr>RTPS Phase Switching Modes</vt:lpstr>
      <vt:lpstr>RTPS Phase Switching Modes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PowerPoint Presentation</vt:lpstr>
      <vt:lpstr>Thank you</vt:lpstr>
      <vt:lpstr>An Adaptive Calibration Algorithm Using Progressive Measurement and Accelerated Measurement Prediction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 Finding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TRL Calibration</dc:title>
  <dc:creator>Yuxuan Chen</dc:creator>
  <cp:lastModifiedBy>Yuxuan Chen</cp:lastModifiedBy>
  <cp:revision>400</cp:revision>
  <dcterms:created xsi:type="dcterms:W3CDTF">2021-02-02T16:52:18Z</dcterms:created>
  <dcterms:modified xsi:type="dcterms:W3CDTF">2023-10-10T00:55:27Z</dcterms:modified>
</cp:coreProperties>
</file>